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1"/>
  </p:notesMasterIdLst>
  <p:sldIdLst>
    <p:sldId id="256" r:id="rId2"/>
    <p:sldId id="258" r:id="rId3"/>
    <p:sldId id="261" r:id="rId4"/>
    <p:sldId id="262" r:id="rId5"/>
    <p:sldId id="303" r:id="rId6"/>
    <p:sldId id="304" r:id="rId7"/>
    <p:sldId id="263" r:id="rId8"/>
    <p:sldId id="274" r:id="rId9"/>
    <p:sldId id="264" r:id="rId10"/>
    <p:sldId id="266" r:id="rId11"/>
    <p:sldId id="269" r:id="rId12"/>
    <p:sldId id="268" r:id="rId13"/>
    <p:sldId id="270" r:id="rId14"/>
    <p:sldId id="271" r:id="rId15"/>
    <p:sldId id="272" r:id="rId16"/>
    <p:sldId id="279" r:id="rId17"/>
    <p:sldId id="276" r:id="rId18"/>
    <p:sldId id="280" r:id="rId19"/>
    <p:sldId id="282" r:id="rId20"/>
    <p:sldId id="275" r:id="rId21"/>
    <p:sldId id="285" r:id="rId22"/>
    <p:sldId id="281" r:id="rId23"/>
    <p:sldId id="283" r:id="rId24"/>
    <p:sldId id="286" r:id="rId25"/>
    <p:sldId id="289" r:id="rId26"/>
    <p:sldId id="284" r:id="rId27"/>
    <p:sldId id="290" r:id="rId28"/>
    <p:sldId id="287" r:id="rId29"/>
    <p:sldId id="291" r:id="rId30"/>
    <p:sldId id="288" r:id="rId31"/>
    <p:sldId id="292" r:id="rId32"/>
    <p:sldId id="293" r:id="rId33"/>
    <p:sldId id="294" r:id="rId34"/>
    <p:sldId id="295" r:id="rId35"/>
    <p:sldId id="305" r:id="rId36"/>
    <p:sldId id="302" r:id="rId37"/>
    <p:sldId id="306" r:id="rId38"/>
    <p:sldId id="308" r:id="rId39"/>
    <p:sldId id="296" r:id="rId40"/>
    <p:sldId id="297" r:id="rId41"/>
    <p:sldId id="299" r:id="rId42"/>
    <p:sldId id="298" r:id="rId43"/>
    <p:sldId id="301" r:id="rId44"/>
    <p:sldId id="309" r:id="rId45"/>
    <p:sldId id="312" r:id="rId46"/>
    <p:sldId id="313" r:id="rId47"/>
    <p:sldId id="310" r:id="rId48"/>
    <p:sldId id="311" r:id="rId49"/>
    <p:sldId id="314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15922-7A3A-48CA-BF64-FD9466F6208C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B77E4-93AC-47A3-A3E1-9438120E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40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143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02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825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3750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023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096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421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0459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4397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4443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03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659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36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0173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385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0478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6586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889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372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643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863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93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650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299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45035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0434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33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7930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8651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7887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9144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0896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01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74823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6282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6144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3179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9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41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07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262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8712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B77E4-93AC-47A3-A3E1-9438120E9C8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21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78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1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80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9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284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4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81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96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454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577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610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269A6-AEED-47AD-94DB-FCB81A5B8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b="1" dirty="0"/>
              <a:t>Auxiliary </a:t>
            </a:r>
            <a:r>
              <a:rPr lang="en-US" b="1" dirty="0" err="1"/>
              <a:t>clitics</a:t>
            </a:r>
            <a:r>
              <a:rPr lang="en-US" b="1" dirty="0"/>
              <a:t> in coordinated subjects: 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AGREE – SPLIT – REPEAT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77169"/>
            <a:ext cx="9144000" cy="1655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Martina </a:t>
            </a:r>
            <a:r>
              <a:rPr lang="en-US" sz="3200" dirty="0" err="1" smtClean="0"/>
              <a:t>Gračanin-Yuksek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i="1" dirty="0" smtClean="0"/>
              <a:t>Middle East Technical University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(joint work with </a:t>
            </a:r>
            <a:r>
              <a:rPr lang="en-US" sz="3200" dirty="0" err="1" smtClean="0"/>
              <a:t>Boban</a:t>
            </a:r>
            <a:r>
              <a:rPr lang="en-US" sz="3200" dirty="0" smtClean="0"/>
              <a:t> </a:t>
            </a:r>
            <a:r>
              <a:rPr lang="en-US" sz="3200" dirty="0" err="1" smtClean="0"/>
              <a:t>Arsenijević</a:t>
            </a:r>
            <a:r>
              <a:rPr lang="en-US" sz="3200" dirty="0" smtClean="0"/>
              <a:t>, </a:t>
            </a:r>
            <a:r>
              <a:rPr lang="en-US" sz="3200" i="1" dirty="0" smtClean="0"/>
              <a:t>University of Graz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0198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analysis: Background</a:t>
            </a:r>
            <a:br>
              <a:rPr lang="en-US" dirty="0" smtClean="0"/>
            </a:br>
            <a:r>
              <a:rPr lang="en-US" dirty="0" smtClean="0"/>
              <a:t>Agreement and the position of the subject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9" y="1745280"/>
            <a:ext cx="11156576" cy="4928477"/>
          </a:xfrm>
        </p:spPr>
        <p:txBody>
          <a:bodyPr>
            <a:normAutofit/>
          </a:bodyPr>
          <a:lstStyle/>
          <a:p>
            <a:r>
              <a:rPr lang="en-US" altLang="en-US" sz="3600" dirty="0" err="1"/>
              <a:t>Guasti</a:t>
            </a:r>
            <a:r>
              <a:rPr lang="en-US" altLang="en-US" sz="3600" dirty="0"/>
              <a:t> and </a:t>
            </a:r>
            <a:r>
              <a:rPr lang="en-US" altLang="en-US" sz="3600" dirty="0" err="1"/>
              <a:t>Rizzi</a:t>
            </a:r>
            <a:r>
              <a:rPr lang="en-US" altLang="en-US" sz="3600" dirty="0"/>
              <a:t> (2002) note that cross-linguistically, </a:t>
            </a:r>
            <a:r>
              <a:rPr lang="en-US" sz="3600" dirty="0"/>
              <a:t>agreement with preverbal subjects is more robust and less prone to variation than agreement with </a:t>
            </a:r>
            <a:r>
              <a:rPr lang="en-US" sz="3600" dirty="0" err="1"/>
              <a:t>postverbal</a:t>
            </a:r>
            <a:r>
              <a:rPr lang="en-US" sz="3600" dirty="0"/>
              <a:t> subjects</a:t>
            </a:r>
            <a:r>
              <a:rPr lang="sr-Latn-RS" sz="3600" dirty="0"/>
              <a:t>.</a:t>
            </a:r>
            <a:endParaRPr lang="en-US" sz="3600" dirty="0"/>
          </a:p>
          <a:p>
            <a:r>
              <a:rPr lang="en-US" sz="3600" dirty="0" smtClean="0"/>
              <a:t>They </a:t>
            </a:r>
            <a:r>
              <a:rPr lang="en-US" sz="3600" dirty="0"/>
              <a:t>propose that this is because features that are checked in </a:t>
            </a:r>
            <a:r>
              <a:rPr lang="en-US" sz="3600" i="1" dirty="0"/>
              <a:t>overt</a:t>
            </a:r>
            <a:r>
              <a:rPr lang="en-US" sz="3600" dirty="0"/>
              <a:t> syntax are expressed in the morphology, while those that are checked at LF may, but do not have to be expressed morphologically</a:t>
            </a:r>
            <a:r>
              <a:rPr lang="en-US" sz="3600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99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analysis: Background</a:t>
            </a:r>
            <a:br>
              <a:rPr lang="en-US" dirty="0" smtClean="0"/>
            </a:br>
            <a:r>
              <a:rPr lang="en-US" dirty="0" smtClean="0"/>
              <a:t>Agreement and the position of the subject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9" y="1786224"/>
            <a:ext cx="11156576" cy="4928477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Guasti</a:t>
            </a:r>
            <a:r>
              <a:rPr lang="en-US" sz="3600" dirty="0" smtClean="0"/>
              <a:t> and </a:t>
            </a:r>
            <a:r>
              <a:rPr lang="en-US" sz="3600" dirty="0" err="1" smtClean="0"/>
              <a:t>Rizzi</a:t>
            </a:r>
            <a:r>
              <a:rPr lang="en-US" sz="3600" dirty="0" smtClean="0"/>
              <a:t> take [Spec TP] to be the position where the subject checks the agreement features on T</a:t>
            </a:r>
            <a:r>
              <a:rPr lang="en-US" sz="3600" baseline="30000" dirty="0" smtClean="0"/>
              <a:t>0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If the subject makes it to [Spec TP] in overt syntax, agreement must be expressed morphologically.</a:t>
            </a:r>
          </a:p>
          <a:p>
            <a:r>
              <a:rPr lang="en-US" sz="3600" dirty="0" smtClean="0"/>
              <a:t>If the subject remains in some lower position in overt syntax, then the agreement feature on T</a:t>
            </a:r>
            <a:r>
              <a:rPr lang="en-US" sz="3600" baseline="30000" dirty="0" smtClean="0"/>
              <a:t>0</a:t>
            </a:r>
            <a:r>
              <a:rPr lang="en-US" sz="3600" dirty="0" smtClean="0"/>
              <a:t> is checked at LF and the morphological reflex of the operation is not obligatory.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9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analysis: Background</a:t>
            </a:r>
            <a:br>
              <a:rPr lang="en-US" dirty="0" smtClean="0"/>
            </a:br>
            <a:r>
              <a:rPr lang="en-US" dirty="0" smtClean="0"/>
              <a:t>Agreement and the position of the subject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9" y="1690688"/>
            <a:ext cx="11156576" cy="4928477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 smtClean="0"/>
              <a:t>9. </a:t>
            </a:r>
            <a:r>
              <a:rPr lang="it-IT" dirty="0"/>
              <a:t>a. </a:t>
            </a:r>
            <a:r>
              <a:rPr lang="fr-FR" dirty="0">
                <a:solidFill>
                  <a:srgbClr val="FF0000"/>
                </a:solidFill>
              </a:rPr>
              <a:t>[Le   tu’                    </a:t>
            </a:r>
            <a:r>
              <a:rPr lang="fr-FR" dirty="0" err="1">
                <a:solidFill>
                  <a:srgbClr val="FF0000"/>
                </a:solidFill>
              </a:rPr>
              <a:t>sorelle</a:t>
            </a:r>
            <a:r>
              <a:rPr lang="fr-FR" dirty="0">
                <a:solidFill>
                  <a:srgbClr val="FF0000"/>
                </a:solidFill>
              </a:rPr>
              <a:t>]</a:t>
            </a:r>
            <a:r>
              <a:rPr lang="fr-FR" dirty="0"/>
              <a:t> le      son </a:t>
            </a:r>
            <a:r>
              <a:rPr lang="fr-FR" dirty="0" err="1" smtClean="0"/>
              <a:t>venute</a:t>
            </a:r>
            <a:r>
              <a:rPr lang="fr-FR" dirty="0" smtClean="0"/>
              <a:t>	</a:t>
            </a:r>
            <a:r>
              <a:rPr lang="it-IT" i="1" dirty="0"/>
              <a:t> </a:t>
            </a:r>
            <a:r>
              <a:rPr lang="it-IT" i="1" dirty="0" smtClean="0"/>
              <a:t>				     Fiorentino</a:t>
            </a:r>
            <a:endParaRPr lang="fr-FR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         the your-FEM-PL sisters    they are  come-FEM-</a:t>
            </a:r>
            <a:r>
              <a:rPr lang="en-US" b="1" u="sng" dirty="0">
                <a:solidFill>
                  <a:srgbClr val="FF0000"/>
                </a:solidFill>
              </a:rPr>
              <a:t>PL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         ‘Your sisters came.’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 smtClean="0"/>
              <a:t>    b. </a:t>
            </a:r>
            <a:r>
              <a:rPr lang="it-IT" dirty="0"/>
              <a:t>Gl’e venuto </a:t>
            </a:r>
            <a:r>
              <a:rPr lang="it-IT" dirty="0">
                <a:solidFill>
                  <a:srgbClr val="FF0000"/>
                </a:solidFill>
              </a:rPr>
              <a:t>[le   tu’                    sorelle]</a:t>
            </a:r>
            <a:r>
              <a:rPr lang="it-IT" dirty="0"/>
              <a:t> 	</a:t>
            </a:r>
            <a:r>
              <a:rPr lang="it-IT" dirty="0" smtClean="0"/>
              <a:t>	</a:t>
            </a:r>
            <a:r>
              <a:rPr lang="it-IT" dirty="0"/>
              <a:t>		</a:t>
            </a:r>
            <a:endParaRPr lang="it-IT" i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         it  </a:t>
            </a:r>
            <a:r>
              <a:rPr lang="en-US" b="1" u="sng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come    the your-FEM-PL sisters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100" dirty="0" smtClean="0"/>
              <a:t>						</a:t>
            </a:r>
            <a:r>
              <a:rPr lang="en-US" sz="2100" dirty="0"/>
              <a:t> </a:t>
            </a:r>
            <a:r>
              <a:rPr lang="en-US" sz="2100" dirty="0" smtClean="0"/>
              <a:t>              </a:t>
            </a:r>
            <a:r>
              <a:rPr lang="en-US" sz="2300" dirty="0" smtClean="0"/>
              <a:t>(</a:t>
            </a:r>
            <a:r>
              <a:rPr lang="en-US" sz="2300" dirty="0"/>
              <a:t>Examples adapted from Brandi and </a:t>
            </a:r>
            <a:r>
              <a:rPr lang="en-US" sz="2300" dirty="0" err="1"/>
              <a:t>Cordin</a:t>
            </a:r>
            <a:r>
              <a:rPr lang="en-US" sz="2300" dirty="0"/>
              <a:t> 1989)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r-Latn-RS" sz="2400" dirty="0" smtClean="0"/>
          </a:p>
          <a:p>
            <a:pPr marL="0" indent="0">
              <a:buNone/>
            </a:pPr>
            <a:r>
              <a:rPr lang="en-US" dirty="0" smtClean="0"/>
              <a:t>10. a. </a:t>
            </a: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en-US" dirty="0" err="1" smtClean="0">
                <a:solidFill>
                  <a:srgbClr val="FF0000"/>
                </a:solidFill>
              </a:rPr>
              <a:t>ʔAl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err="1" smtClean="0">
                <a:solidFill>
                  <a:srgbClr val="FF0000"/>
                </a:solidFill>
              </a:rPr>
              <a:t>awlaad</a:t>
            </a:r>
            <a:r>
              <a:rPr lang="en-US" dirty="0" smtClean="0">
                <a:solidFill>
                  <a:srgbClr val="FF0000"/>
                </a:solidFill>
              </a:rPr>
              <a:t>-u] </a:t>
            </a:r>
            <a:r>
              <a:rPr lang="en-US" dirty="0" err="1"/>
              <a:t>naamuu</a:t>
            </a:r>
            <a:r>
              <a:rPr lang="en-US" dirty="0" smtClean="0"/>
              <a:t>.						            </a:t>
            </a:r>
            <a:r>
              <a:rPr lang="en-US" i="1" dirty="0" smtClean="0"/>
              <a:t>Standard Arabic</a:t>
            </a:r>
            <a:endParaRPr lang="en-US" i="1" dirty="0"/>
          </a:p>
          <a:p>
            <a:pPr marL="0" indent="0">
              <a:buNone/>
            </a:pPr>
            <a:r>
              <a:rPr lang="en-US" dirty="0" smtClean="0"/>
              <a:t>            the </a:t>
            </a:r>
            <a:r>
              <a:rPr lang="en-US" dirty="0"/>
              <a:t>children </a:t>
            </a:r>
            <a:r>
              <a:rPr lang="en-US" dirty="0" smtClean="0"/>
              <a:t>   slept-3MASC-</a:t>
            </a:r>
            <a:r>
              <a:rPr lang="en-US" b="1" u="sng" dirty="0" smtClean="0">
                <a:solidFill>
                  <a:srgbClr val="FF0000"/>
                </a:solidFill>
              </a:rPr>
              <a:t>PL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‘The children slept.’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b. </a:t>
            </a:r>
            <a:r>
              <a:rPr lang="en-US" dirty="0" err="1" smtClean="0"/>
              <a:t>Naama</a:t>
            </a:r>
            <a:r>
              <a:rPr lang="en-US" dirty="0" smtClean="0"/>
              <a:t>                  </a:t>
            </a:r>
            <a:r>
              <a:rPr lang="en-US" dirty="0" smtClean="0">
                <a:solidFill>
                  <a:srgbClr val="FF0000"/>
                </a:solidFill>
              </a:rPr>
              <a:t>[l-</a:t>
            </a:r>
            <a:r>
              <a:rPr lang="en-US" dirty="0" err="1" smtClean="0">
                <a:solidFill>
                  <a:srgbClr val="FF0000"/>
                </a:solidFill>
              </a:rPr>
              <a:t>ʔawlaad</a:t>
            </a:r>
            <a:r>
              <a:rPr lang="en-US" dirty="0" smtClean="0">
                <a:solidFill>
                  <a:srgbClr val="FF0000"/>
                </a:solidFill>
              </a:rPr>
              <a:t>-u]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          slept-3MASC-</a:t>
            </a:r>
            <a:r>
              <a:rPr lang="en-US" b="1" u="sng" dirty="0" smtClean="0">
                <a:solidFill>
                  <a:srgbClr val="FF0000"/>
                </a:solidFill>
              </a:rPr>
              <a:t>SG</a:t>
            </a:r>
            <a:r>
              <a:rPr lang="en-US" dirty="0" smtClean="0"/>
              <a:t>  the children</a:t>
            </a:r>
          </a:p>
          <a:p>
            <a:pPr marL="0" indent="0">
              <a:buNone/>
            </a:pPr>
            <a:r>
              <a:rPr lang="en-US" sz="1800" dirty="0" smtClean="0"/>
              <a:t>					    	   </a:t>
            </a:r>
            <a:r>
              <a:rPr lang="en-US" sz="2300" dirty="0" smtClean="0"/>
              <a:t>(</a:t>
            </a:r>
            <a:r>
              <a:rPr lang="en-US" sz="2300" dirty="0"/>
              <a:t>Examples from </a:t>
            </a:r>
            <a:r>
              <a:rPr lang="en-US" sz="2300" dirty="0" err="1"/>
              <a:t>Aoun</a:t>
            </a:r>
            <a:r>
              <a:rPr lang="en-US" sz="2300" dirty="0"/>
              <a:t>, </a:t>
            </a:r>
            <a:r>
              <a:rPr lang="en-US" sz="2300" dirty="0" err="1"/>
              <a:t>Benmamoun</a:t>
            </a:r>
            <a:r>
              <a:rPr lang="en-US" sz="2300" dirty="0"/>
              <a:t>, and </a:t>
            </a:r>
            <a:r>
              <a:rPr lang="en-US" sz="2300" dirty="0" err="1"/>
              <a:t>Sportiche</a:t>
            </a:r>
            <a:r>
              <a:rPr lang="en-US" sz="2300" dirty="0"/>
              <a:t> 1994)</a:t>
            </a:r>
            <a:endParaRPr lang="en-US" altLang="en-US" sz="23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5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The analysis: Background</a:t>
            </a:r>
            <a:br>
              <a:rPr lang="en-US" dirty="0" smtClean="0"/>
            </a:br>
            <a:r>
              <a:rPr lang="en-US" dirty="0" smtClean="0"/>
              <a:t>Agree and agreement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9" y="1690688"/>
            <a:ext cx="11156576" cy="4928477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Building on this observation, Franck </a:t>
            </a:r>
            <a:r>
              <a:rPr lang="en-US" sz="3600" dirty="0"/>
              <a:t>et al. (2006</a:t>
            </a:r>
            <a:r>
              <a:rPr lang="sr-Latn-RS" sz="3600" dirty="0"/>
              <a:t>:180-181</a:t>
            </a:r>
            <a:r>
              <a:rPr lang="en-US" sz="3600" dirty="0" smtClean="0"/>
              <a:t>) propose that </a:t>
            </a:r>
            <a:r>
              <a:rPr lang="en-US" sz="3600" dirty="0"/>
              <a:t>agreement with </a:t>
            </a:r>
            <a:r>
              <a:rPr lang="en-US" sz="3600" dirty="0" err="1"/>
              <a:t>postverbal</a:t>
            </a:r>
            <a:r>
              <a:rPr lang="en-US" sz="3600" dirty="0"/>
              <a:t> subjects (in their anal</a:t>
            </a:r>
            <a:r>
              <a:rPr lang="sr-Latn-RS" sz="3600" dirty="0" smtClean="0"/>
              <a:t>ysis</a:t>
            </a:r>
            <a:r>
              <a:rPr lang="en-US" sz="3600" dirty="0" smtClean="0"/>
              <a:t>,</a:t>
            </a:r>
            <a:r>
              <a:rPr lang="sr-Latn-RS" sz="3600" dirty="0" smtClean="0"/>
              <a:t> </a:t>
            </a:r>
            <a:r>
              <a:rPr lang="en-US" sz="3600" dirty="0"/>
              <a:t>subjects in [Spec </a:t>
            </a:r>
            <a:r>
              <a:rPr lang="en-US" sz="3600" dirty="0" err="1"/>
              <a:t>vP</a:t>
            </a:r>
            <a:r>
              <a:rPr lang="en-US" sz="3600" dirty="0"/>
              <a:t>]) is different from agreement with preverbal subjects (subjects in [Spec TP]). </a:t>
            </a:r>
          </a:p>
          <a:p>
            <a:r>
              <a:rPr lang="en-US" altLang="en-US" sz="3600" dirty="0"/>
              <a:t>Agreement with </a:t>
            </a:r>
            <a:r>
              <a:rPr lang="en-US" altLang="en-US" sz="3600" i="1" dirty="0" err="1"/>
              <a:t>postverbal</a:t>
            </a:r>
            <a:r>
              <a:rPr lang="en-US" altLang="en-US" sz="3600" dirty="0"/>
              <a:t> subjects involves only </a:t>
            </a:r>
            <a:r>
              <a:rPr lang="en-US" altLang="en-US" sz="3600" i="1" dirty="0" smtClean="0"/>
              <a:t>Agree</a:t>
            </a:r>
            <a:r>
              <a:rPr lang="en-US" altLang="en-US" sz="3600" dirty="0"/>
              <a:t>, an operation </a:t>
            </a:r>
            <a:r>
              <a:rPr lang="en-US" altLang="en-US" sz="3600" dirty="0" smtClean="0"/>
              <a:t>which copies </a:t>
            </a:r>
            <a:r>
              <a:rPr lang="sr-Latn-RS" altLang="en-US" sz="3600" dirty="0" smtClean="0"/>
              <a:t>the </a:t>
            </a:r>
            <a:r>
              <a:rPr lang="sr-Latn-RS" altLang="en-US" sz="3600" dirty="0"/>
              <a:t>features of the goal</a:t>
            </a:r>
            <a:r>
              <a:rPr lang="en-US" altLang="en-US" sz="3600" dirty="0"/>
              <a:t> onto the c-commanding </a:t>
            </a:r>
            <a:r>
              <a:rPr lang="en-US" altLang="en-US" sz="3600" dirty="0" smtClean="0"/>
              <a:t>probe.</a:t>
            </a:r>
            <a:endParaRPr lang="sr-Latn-RS" altLang="en-US" sz="3600" dirty="0"/>
          </a:p>
          <a:p>
            <a:r>
              <a:rPr lang="en-US" altLang="en-US" sz="3600" dirty="0"/>
              <a:t>Agreement with </a:t>
            </a:r>
            <a:r>
              <a:rPr lang="en-US" altLang="en-US" sz="3600" i="1" dirty="0"/>
              <a:t>preverbal</a:t>
            </a:r>
            <a:r>
              <a:rPr lang="en-US" altLang="en-US" sz="3600" dirty="0"/>
              <a:t> subjects involves an additional verification </a:t>
            </a:r>
            <a:r>
              <a:rPr lang="en-US" altLang="en-US" sz="3600" dirty="0" smtClean="0"/>
              <a:t>step, </a:t>
            </a:r>
            <a:r>
              <a:rPr lang="en-US" altLang="en-US" sz="3600" dirty="0"/>
              <a:t>which takes place after the movement of the subject to [Spec TP]</a:t>
            </a:r>
            <a:r>
              <a:rPr lang="sr-Latn-RS" altLang="en-US" sz="3600" dirty="0"/>
              <a:t>:</a:t>
            </a:r>
            <a:r>
              <a:rPr lang="en-US" altLang="en-US" sz="3600" dirty="0"/>
              <a:t> a comparison of the feature</a:t>
            </a:r>
            <a:r>
              <a:rPr lang="sr-Latn-RS" altLang="en-US" sz="3600" dirty="0"/>
              <a:t> </a:t>
            </a:r>
            <a:r>
              <a:rPr lang="en-US" altLang="en-US" sz="3600" dirty="0"/>
              <a:t>values between T</a:t>
            </a:r>
            <a:r>
              <a:rPr lang="en-US" altLang="en-US" sz="3600" baseline="30000" dirty="0"/>
              <a:t>0</a:t>
            </a:r>
            <a:r>
              <a:rPr lang="en-US" altLang="en-US" sz="3600" dirty="0"/>
              <a:t> and [Spec TP</a:t>
            </a:r>
            <a:r>
              <a:rPr lang="en-US" altLang="en-US" sz="3600" dirty="0" smtClean="0"/>
              <a:t>]</a:t>
            </a:r>
            <a:r>
              <a:rPr lang="sr-Latn-RS" altLang="en-US" sz="3600" dirty="0" smtClean="0"/>
              <a:t>.</a:t>
            </a:r>
            <a:endParaRPr lang="sr-Latn-RS" alt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5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9" y="1731632"/>
            <a:ext cx="11156576" cy="4928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3600" dirty="0" smtClean="0"/>
              <a:t>11. </a:t>
            </a:r>
            <a:r>
              <a:rPr lang="en-US" altLang="en-US" sz="3600" i="1" dirty="0" smtClean="0"/>
              <a:t>Agree					</a:t>
            </a:r>
            <a:r>
              <a:rPr lang="en-US" altLang="en-US" sz="3600" dirty="0" smtClean="0"/>
              <a:t>12. Verification</a:t>
            </a:r>
          </a:p>
          <a:p>
            <a:pPr marL="0" indent="0">
              <a:buNone/>
            </a:pPr>
            <a:endParaRPr lang="sr-Latn-RS" alt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14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53940"/>
            <a:ext cx="5079160" cy="3868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995" y="2464146"/>
            <a:ext cx="5512258" cy="384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The analysis: Background</a:t>
            </a:r>
            <a:br>
              <a:rPr lang="en-US" dirty="0" smtClean="0"/>
            </a:br>
            <a:r>
              <a:rPr lang="en-US" dirty="0" smtClean="0"/>
              <a:t>Agree and agreement verification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82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Proposal</a:t>
            </a:r>
            <a:br>
              <a:rPr lang="en-US" dirty="0" smtClean="0"/>
            </a:br>
            <a:r>
              <a:rPr lang="en-US" dirty="0" smtClean="0"/>
              <a:t>Agree and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8" y="1799872"/>
            <a:ext cx="11212171" cy="4928477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We propose that the operation of agreement verification can explain our puzzling </a:t>
            </a:r>
            <a:r>
              <a:rPr lang="en-US" sz="3600" dirty="0" err="1" smtClean="0"/>
              <a:t>clitic</a:t>
            </a:r>
            <a:r>
              <a:rPr lang="en-US" sz="3600" dirty="0" smtClean="0"/>
              <a:t>-agreement data.</a:t>
            </a:r>
            <a:endParaRPr lang="en-US" sz="3600" dirty="0"/>
          </a:p>
          <a:p>
            <a:r>
              <a:rPr lang="en-US" sz="3600" dirty="0" smtClean="0"/>
              <a:t>The </a:t>
            </a:r>
            <a:r>
              <a:rPr lang="en-US" sz="3600" dirty="0" err="1" smtClean="0"/>
              <a:t>clitic</a:t>
            </a:r>
            <a:r>
              <a:rPr lang="en-US" sz="3600" dirty="0" smtClean="0"/>
              <a:t> is originally inserted in T</a:t>
            </a:r>
            <a:r>
              <a:rPr lang="en-US" sz="3600" baseline="30000" dirty="0" smtClean="0"/>
              <a:t>0</a:t>
            </a:r>
            <a:r>
              <a:rPr lang="en-US" sz="3600" dirty="0" smtClean="0"/>
              <a:t>, where it enters </a:t>
            </a:r>
            <a:r>
              <a:rPr lang="en-US" sz="3600" i="1" dirty="0" smtClean="0"/>
              <a:t>Agree </a:t>
            </a:r>
            <a:r>
              <a:rPr lang="en-US" sz="3600" dirty="0" smtClean="0"/>
              <a:t>with the coordinated subject in [Spec </a:t>
            </a:r>
            <a:r>
              <a:rPr lang="en-US" sz="3600" dirty="0" err="1" smtClean="0"/>
              <a:t>vP</a:t>
            </a:r>
            <a:r>
              <a:rPr lang="en-US" sz="3600" dirty="0" smtClean="0"/>
              <a:t>] </a:t>
            </a:r>
            <a:r>
              <a:rPr lang="en-US" sz="3600" dirty="0" smtClean="0">
                <a:sym typeface="Symbol" panose="05050102010706020507" pitchFamily="18" charset="2"/>
              </a:rPr>
              <a:t> values of -features of &amp;P are copied onto T</a:t>
            </a:r>
            <a:r>
              <a:rPr lang="en-US" sz="3600" baseline="30000" dirty="0" smtClean="0">
                <a:sym typeface="Symbol" panose="05050102010706020507" pitchFamily="18" charset="2"/>
              </a:rPr>
              <a:t>0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After the subject raises to [Spec TP], agreement verification step happens between it and T</a:t>
            </a:r>
            <a:r>
              <a:rPr lang="en-US" sz="3600" baseline="30000" dirty="0" smtClean="0"/>
              <a:t>0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Crucially, we argue that this step also happens after the 1W placement of the </a:t>
            </a:r>
            <a:r>
              <a:rPr lang="en-US" sz="3600" dirty="0" err="1" smtClean="0"/>
              <a:t>clitic</a:t>
            </a:r>
            <a:r>
              <a:rPr lang="en-US" sz="3600" dirty="0" smtClean="0"/>
              <a:t>: the </a:t>
            </a:r>
            <a:r>
              <a:rPr lang="en-US" sz="3600" dirty="0" err="1" smtClean="0"/>
              <a:t>clitic</a:t>
            </a:r>
            <a:r>
              <a:rPr lang="en-US" sz="3600" dirty="0" smtClean="0"/>
              <a:t> enters agreement verification with its host.</a:t>
            </a:r>
          </a:p>
          <a:p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7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Proposal:</a:t>
            </a:r>
            <a:br>
              <a:rPr lang="en-US" dirty="0" smtClean="0"/>
            </a:br>
            <a:r>
              <a:rPr lang="en-US" dirty="0" smtClean="0"/>
              <a:t>Agree and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9" y="1799872"/>
            <a:ext cx="11156576" cy="4928477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Consider (13): The entire &amp;P is </a:t>
            </a:r>
            <a:r>
              <a:rPr lang="en-US" sz="3600" b="1" dirty="0">
                <a:solidFill>
                  <a:srgbClr val="FF0000"/>
                </a:solidFill>
              </a:rPr>
              <a:t>2pl</a:t>
            </a:r>
            <a:r>
              <a:rPr lang="en-US" sz="3600" b="1" dirty="0"/>
              <a:t> </a:t>
            </a:r>
            <a:r>
              <a:rPr lang="en-US" sz="3600" dirty="0" smtClean="0"/>
              <a:t>(since one of the conjuncts </a:t>
            </a:r>
            <a:r>
              <a:rPr lang="en-US" sz="3600" dirty="0"/>
              <a:t>is the 2pl pronoun </a:t>
            </a:r>
            <a:r>
              <a:rPr lang="en-US" sz="3600" i="1" dirty="0"/>
              <a:t>vi </a:t>
            </a:r>
            <a:r>
              <a:rPr lang="en-US" sz="3600" dirty="0"/>
              <a:t>‘you.pl</a:t>
            </a:r>
            <a:r>
              <a:rPr lang="en-US" sz="3600" dirty="0" smtClean="0"/>
              <a:t>’) </a:t>
            </a:r>
            <a:r>
              <a:rPr lang="en-US" sz="3600" dirty="0" smtClean="0">
                <a:sym typeface="Symbol" panose="05050102010706020507" pitchFamily="18" charset="2"/>
              </a:rPr>
              <a:t> </a:t>
            </a:r>
            <a:r>
              <a:rPr lang="en-US" sz="3600" dirty="0" err="1" smtClean="0">
                <a:sym typeface="Symbol" panose="05050102010706020507" pitchFamily="18" charset="2"/>
              </a:rPr>
              <a:t>clitic</a:t>
            </a:r>
            <a:r>
              <a:rPr lang="en-US" sz="3600" dirty="0" smtClean="0">
                <a:sym typeface="Symbol" panose="05050102010706020507" pitchFamily="18" charset="2"/>
              </a:rPr>
              <a:t> is also </a:t>
            </a:r>
            <a:r>
              <a:rPr lang="en-US" sz="36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2pl</a:t>
            </a:r>
            <a:r>
              <a:rPr lang="en-US" sz="3600" dirty="0" smtClean="0">
                <a:sym typeface="Symbol" panose="05050102010706020507" pitchFamily="18" charset="2"/>
              </a:rPr>
              <a:t> (the value it acquired from &amp;P via </a:t>
            </a:r>
            <a:r>
              <a:rPr lang="en-US" sz="3600" i="1" dirty="0" smtClean="0">
                <a:sym typeface="Symbol" panose="05050102010706020507" pitchFamily="18" charset="2"/>
              </a:rPr>
              <a:t>Agree</a:t>
            </a:r>
            <a:r>
              <a:rPr lang="en-US" sz="3600" dirty="0" smtClean="0">
                <a:sym typeface="Symbol" panose="05050102010706020507" pitchFamily="18" charset="2"/>
              </a:rPr>
              <a:t>)</a:t>
            </a:r>
            <a:r>
              <a:rPr lang="en-US" sz="3600" dirty="0" smtClean="0"/>
              <a:t>. </a:t>
            </a:r>
          </a:p>
          <a:p>
            <a:r>
              <a:rPr lang="en-US" sz="3600" dirty="0" smtClean="0"/>
              <a:t>Since the first conjunct is </a:t>
            </a:r>
            <a:r>
              <a:rPr lang="en-US" sz="3600" b="1" dirty="0" smtClean="0">
                <a:solidFill>
                  <a:srgbClr val="FF0000"/>
                </a:solidFill>
              </a:rPr>
              <a:t>3pl</a:t>
            </a:r>
            <a:r>
              <a:rPr lang="en-US" sz="3600" dirty="0" smtClean="0"/>
              <a:t> (</a:t>
            </a:r>
            <a:r>
              <a:rPr lang="en-US" sz="3600" i="1" dirty="0" err="1" smtClean="0"/>
              <a:t>djeca</a:t>
            </a:r>
            <a:r>
              <a:rPr lang="en-US" sz="3600" i="1" dirty="0" smtClean="0"/>
              <a:t> </a:t>
            </a:r>
            <a:r>
              <a:rPr lang="en-US" sz="3600" dirty="0"/>
              <a:t>‘children</a:t>
            </a:r>
            <a:r>
              <a:rPr lang="en-US" sz="3600" dirty="0" smtClean="0"/>
              <a:t>’), 1W placement is degraded, as </a:t>
            </a:r>
            <a:r>
              <a:rPr lang="en-US" sz="3600" dirty="0" err="1" smtClean="0"/>
              <a:t>snown</a:t>
            </a:r>
            <a:r>
              <a:rPr lang="en-US" sz="3600" dirty="0" smtClean="0"/>
              <a:t> in (13b).</a:t>
            </a:r>
          </a:p>
          <a:p>
            <a:pPr marL="0" indent="0"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r>
              <a:rPr lang="en-US" sz="3600" dirty="0" smtClean="0"/>
              <a:t>13. a. </a:t>
            </a:r>
            <a:r>
              <a:rPr lang="en-US" sz="3600" dirty="0"/>
              <a:t>[</a:t>
            </a:r>
            <a:r>
              <a:rPr lang="en-US" sz="3600" b="1" dirty="0"/>
              <a:t>D</a:t>
            </a:r>
            <a:r>
              <a:rPr lang="hr-BA" sz="3600" b="1" dirty="0"/>
              <a:t>jeca</a:t>
            </a:r>
            <a:r>
              <a:rPr lang="en-US" sz="3600" b="1" dirty="0"/>
              <a:t>      </a:t>
            </a:r>
            <a:r>
              <a:rPr lang="en-US" sz="3600" b="1" dirty="0" err="1"/>
              <a:t>i</a:t>
            </a:r>
            <a:r>
              <a:rPr lang="en-US" sz="3600" b="1" dirty="0"/>
              <a:t>      v</a:t>
            </a:r>
            <a:r>
              <a:rPr lang="en-US" sz="3600" b="1" dirty="0" smtClean="0"/>
              <a:t>i </a:t>
            </a:r>
            <a:r>
              <a:rPr lang="en-US" sz="3600" dirty="0"/>
              <a:t>] </a:t>
            </a:r>
            <a:r>
              <a:rPr lang="en-US" sz="3600" dirty="0" smtClean="0"/>
              <a:t>          </a:t>
            </a:r>
            <a:r>
              <a:rPr lang="en-US" sz="3600" b="1" dirty="0" err="1" smtClean="0">
                <a:solidFill>
                  <a:srgbClr val="FF0000"/>
                </a:solidFill>
              </a:rPr>
              <a:t>ćete</a:t>
            </a:r>
            <a:r>
              <a:rPr lang="en-US" sz="3600" dirty="0" smtClean="0"/>
              <a:t>       </a:t>
            </a:r>
            <a:r>
              <a:rPr lang="hr-BA" sz="3600" dirty="0" smtClean="0"/>
              <a:t>nastaviti </a:t>
            </a:r>
            <a:r>
              <a:rPr lang="en-US" sz="3600" dirty="0" smtClean="0"/>
              <a:t> </a:t>
            </a:r>
            <a:r>
              <a:rPr lang="hr-BA" sz="3600" dirty="0"/>
              <a:t>dalje</a:t>
            </a:r>
            <a:r>
              <a:rPr lang="en-US" sz="3600" dirty="0"/>
              <a:t>.		</a:t>
            </a:r>
            <a:r>
              <a:rPr lang="en-US" sz="3600" dirty="0" smtClean="0"/>
              <a:t>1P</a:t>
            </a:r>
            <a:r>
              <a:rPr lang="sr-Latn-RS" sz="3600" dirty="0"/>
              <a:t/>
            </a:r>
            <a:br>
              <a:rPr lang="sr-Latn-RS" sz="3600" dirty="0"/>
            </a:br>
            <a:r>
              <a:rPr lang="sr-Latn-RS" sz="3600" dirty="0"/>
              <a:t> 	</a:t>
            </a:r>
            <a:r>
              <a:rPr lang="en-US" sz="3600" dirty="0"/>
              <a:t>       children and </a:t>
            </a:r>
            <a:r>
              <a:rPr lang="en-US" sz="3600" dirty="0" smtClean="0"/>
              <a:t>you.2pl   will.</a:t>
            </a:r>
            <a:r>
              <a:rPr lang="en-US" sz="3600" b="1" dirty="0" smtClean="0">
                <a:solidFill>
                  <a:srgbClr val="FF0000"/>
                </a:solidFill>
              </a:rPr>
              <a:t>2pl</a:t>
            </a:r>
            <a:r>
              <a:rPr lang="en-US" sz="3600" dirty="0" smtClean="0"/>
              <a:t> </a:t>
            </a:r>
            <a:r>
              <a:rPr lang="en-US" sz="3600" dirty="0"/>
              <a:t>continue </a:t>
            </a:r>
            <a:r>
              <a:rPr lang="en-US" sz="3600" dirty="0" smtClean="0"/>
              <a:t> further</a:t>
            </a:r>
            <a:r>
              <a:rPr lang="sr-Latn-RS" sz="3600" dirty="0"/>
              <a:t/>
            </a:r>
            <a:br>
              <a:rPr lang="sr-Latn-RS" sz="3600" dirty="0"/>
            </a:br>
            <a:r>
              <a:rPr lang="en-US" sz="3600" dirty="0"/>
              <a:t>       	</a:t>
            </a:r>
            <a:r>
              <a:rPr lang="en-US" sz="3600" dirty="0" smtClean="0"/>
              <a:t> </a:t>
            </a:r>
            <a:r>
              <a:rPr lang="en-US" sz="3600" dirty="0"/>
              <a:t>‘The children and </a:t>
            </a:r>
            <a:r>
              <a:rPr lang="en-US" sz="3600" dirty="0" smtClean="0"/>
              <a:t>you </a:t>
            </a:r>
            <a:r>
              <a:rPr lang="en-US" sz="3600" dirty="0"/>
              <a:t>will go on.’</a:t>
            </a:r>
          </a:p>
          <a:p>
            <a:pPr marL="0" indent="0"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r>
              <a:rPr lang="en-US" sz="3600" dirty="0" smtClean="0"/>
              <a:t>       b. </a:t>
            </a:r>
            <a:r>
              <a:rPr lang="en-US" sz="3600" baseline="30000" dirty="0" smtClean="0"/>
              <a:t>??</a:t>
            </a:r>
            <a:r>
              <a:rPr lang="en-US" sz="3600" dirty="0" smtClean="0"/>
              <a:t>[</a:t>
            </a:r>
            <a:r>
              <a:rPr lang="en-US" sz="3600" b="1" dirty="0" err="1" smtClean="0"/>
              <a:t>Djeca</a:t>
            </a:r>
            <a:r>
              <a:rPr lang="en-US" sz="3600" dirty="0" smtClean="0"/>
              <a:t>            </a:t>
            </a:r>
            <a:r>
              <a:rPr lang="hr-BA" sz="3600" b="1" dirty="0" smtClean="0">
                <a:solidFill>
                  <a:srgbClr val="FF0000"/>
                </a:solidFill>
              </a:rPr>
              <a:t>ć</a:t>
            </a:r>
            <a:r>
              <a:rPr lang="en-US" sz="3600" b="1" dirty="0" err="1" smtClean="0">
                <a:solidFill>
                  <a:srgbClr val="FF0000"/>
                </a:solidFill>
              </a:rPr>
              <a:t>ete</a:t>
            </a:r>
            <a:r>
              <a:rPr lang="en-US" sz="3600" b="1" dirty="0" smtClean="0">
                <a:solidFill>
                  <a:srgbClr val="FF0000"/>
                </a:solidFill>
              </a:rPr>
              <a:t>       </a:t>
            </a:r>
            <a:r>
              <a:rPr lang="en-US" sz="3600" b="1" dirty="0" err="1" smtClean="0"/>
              <a:t>i</a:t>
            </a:r>
            <a:r>
              <a:rPr lang="en-US" sz="3600" b="1" dirty="0" smtClean="0"/>
              <a:t>      vi</a:t>
            </a:r>
            <a:r>
              <a:rPr lang="en-US" sz="3600" dirty="0" smtClean="0"/>
              <a:t>]           </a:t>
            </a:r>
            <a:r>
              <a:rPr lang="en-US" sz="3600" dirty="0" err="1" smtClean="0"/>
              <a:t>nastaviti</a:t>
            </a:r>
            <a:r>
              <a:rPr lang="en-US" sz="3600" dirty="0" smtClean="0"/>
              <a:t> </a:t>
            </a:r>
            <a:r>
              <a:rPr lang="en-US" sz="3600" dirty="0" err="1" smtClean="0"/>
              <a:t>dalje</a:t>
            </a:r>
            <a:r>
              <a:rPr lang="en-US" sz="3600" dirty="0" smtClean="0"/>
              <a:t>. 	1W</a:t>
            </a:r>
          </a:p>
          <a:p>
            <a:pPr marL="0" indent="0"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r>
              <a:rPr lang="en-US" sz="3600" dirty="0"/>
              <a:t> </a:t>
            </a:r>
            <a:r>
              <a:rPr lang="en-US" sz="3600" dirty="0" smtClean="0"/>
              <a:t>              children.</a:t>
            </a:r>
            <a:r>
              <a:rPr lang="en-US" sz="3600" b="1" dirty="0" smtClean="0">
                <a:solidFill>
                  <a:srgbClr val="FF0000"/>
                </a:solidFill>
              </a:rPr>
              <a:t>3pl</a:t>
            </a:r>
            <a:r>
              <a:rPr lang="en-US" sz="3600" b="1" dirty="0" smtClean="0"/>
              <a:t> </a:t>
            </a:r>
            <a:r>
              <a:rPr lang="en-US" sz="3600" dirty="0" smtClean="0"/>
              <a:t>will.</a:t>
            </a:r>
            <a:r>
              <a:rPr lang="en-US" sz="3600" b="1" dirty="0" smtClean="0">
                <a:solidFill>
                  <a:srgbClr val="FF0000"/>
                </a:solidFill>
              </a:rPr>
              <a:t>2</a:t>
            </a:r>
            <a:r>
              <a:rPr lang="hr-BA" sz="3600" b="1" dirty="0" smtClean="0">
                <a:solidFill>
                  <a:srgbClr val="FF0000"/>
                </a:solidFill>
              </a:rPr>
              <a:t>pl</a:t>
            </a:r>
            <a:r>
              <a:rPr lang="en-US" sz="3600" dirty="0" smtClean="0"/>
              <a:t> and you.</a:t>
            </a:r>
            <a:r>
              <a:rPr lang="en-US" sz="3600" b="1" dirty="0" smtClean="0"/>
              <a:t>2pl</a:t>
            </a:r>
            <a:r>
              <a:rPr lang="en-US" sz="3600" dirty="0" smtClean="0"/>
              <a:t>  continue further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6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Proposal: </a:t>
            </a:r>
            <a:br>
              <a:rPr lang="en-US" dirty="0" smtClean="0"/>
            </a:br>
            <a:r>
              <a:rPr lang="en-US" dirty="0" smtClean="0"/>
              <a:t>Agree and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9" y="1799872"/>
            <a:ext cx="11156576" cy="4928477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However, if the order of the conjuncts is reversed, as in (14), where the first </a:t>
            </a:r>
            <a:r>
              <a:rPr lang="en-US" sz="3600" dirty="0"/>
              <a:t>conjunct is the 2pl pronoun </a:t>
            </a:r>
            <a:r>
              <a:rPr lang="en-US" sz="3600" i="1" dirty="0"/>
              <a:t>vi </a:t>
            </a:r>
            <a:r>
              <a:rPr lang="en-US" sz="3600" dirty="0"/>
              <a:t>‘you.pl</a:t>
            </a:r>
            <a:r>
              <a:rPr lang="en-US" sz="3600" dirty="0" smtClean="0"/>
              <a:t>’, the </a:t>
            </a:r>
            <a:r>
              <a:rPr lang="en-US" sz="3600" dirty="0"/>
              <a:t>1W placement of the </a:t>
            </a:r>
            <a:r>
              <a:rPr lang="en-US" sz="3600" dirty="0" err="1"/>
              <a:t>clitic</a:t>
            </a:r>
            <a:r>
              <a:rPr lang="en-US" sz="3600" dirty="0"/>
              <a:t> is </a:t>
            </a:r>
            <a:r>
              <a:rPr lang="en-US" sz="3600" dirty="0" smtClean="0"/>
              <a:t>allowed, as shown in (14b).</a:t>
            </a:r>
          </a:p>
          <a:p>
            <a:pPr marL="457200" lvl="1" indent="0">
              <a:buNone/>
            </a:pPr>
            <a:r>
              <a:rPr lang="en-US" sz="2400" dirty="0" smtClean="0"/>
              <a:t> </a:t>
            </a:r>
          </a:p>
          <a:p>
            <a:pPr marL="0" indent="0"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r>
              <a:rPr lang="en-US" sz="3600" dirty="0" smtClean="0"/>
              <a:t>14</a:t>
            </a:r>
            <a:r>
              <a:rPr lang="hr-BA" sz="3600" dirty="0" smtClean="0"/>
              <a:t>. </a:t>
            </a:r>
            <a:r>
              <a:rPr lang="en-US" sz="3600" dirty="0" smtClean="0"/>
              <a:t>a. [</a:t>
            </a:r>
            <a:r>
              <a:rPr lang="en-US" sz="3600" b="1" dirty="0" smtClean="0"/>
              <a:t>Vi </a:t>
            </a:r>
            <a:r>
              <a:rPr lang="hr-BA" sz="3600" b="1" dirty="0" smtClean="0"/>
              <a:t> </a:t>
            </a:r>
            <a:r>
              <a:rPr lang="en-US" sz="3600" b="1" dirty="0" smtClean="0"/>
              <a:t>          </a:t>
            </a:r>
            <a:r>
              <a:rPr lang="en-US" sz="3600" b="1" dirty="0" err="1" smtClean="0"/>
              <a:t>i</a:t>
            </a:r>
            <a:r>
              <a:rPr lang="en-US" sz="3600" b="1" dirty="0" smtClean="0"/>
              <a:t>        </a:t>
            </a:r>
            <a:r>
              <a:rPr lang="hr-BA" sz="3600" b="1" dirty="0" smtClean="0"/>
              <a:t>djeca</a:t>
            </a:r>
            <a:r>
              <a:rPr lang="en-US" sz="3600" dirty="0" smtClean="0"/>
              <a:t>]    </a:t>
            </a:r>
            <a:r>
              <a:rPr lang="en-US" sz="3600" b="1" dirty="0" err="1" smtClean="0">
                <a:solidFill>
                  <a:srgbClr val="FF0000"/>
                </a:solidFill>
              </a:rPr>
              <a:t>ćete</a:t>
            </a:r>
            <a:r>
              <a:rPr lang="en-US" sz="3600" dirty="0" smtClean="0"/>
              <a:t>        </a:t>
            </a:r>
            <a:r>
              <a:rPr lang="hr-BA" sz="3600" dirty="0" smtClean="0"/>
              <a:t>nastaviti </a:t>
            </a:r>
            <a:r>
              <a:rPr lang="en-US" sz="3600" dirty="0" smtClean="0"/>
              <a:t> </a:t>
            </a:r>
            <a:r>
              <a:rPr lang="hr-BA" sz="3600" dirty="0" smtClean="0"/>
              <a:t>dalje</a:t>
            </a:r>
            <a:r>
              <a:rPr lang="en-US" sz="3600" dirty="0" smtClean="0"/>
              <a:t>.	1P</a:t>
            </a:r>
            <a:r>
              <a:rPr lang="sr-Latn-RS" sz="3600" dirty="0" smtClean="0"/>
              <a:t/>
            </a:r>
            <a:br>
              <a:rPr lang="sr-Latn-RS" sz="3600" dirty="0" smtClean="0"/>
            </a:br>
            <a:r>
              <a:rPr lang="sr-Latn-RS" sz="3600" dirty="0" smtClean="0"/>
              <a:t> 	</a:t>
            </a:r>
            <a:r>
              <a:rPr lang="en-US" sz="3600" dirty="0" smtClean="0"/>
              <a:t>        you.2pl  and  children will.</a:t>
            </a:r>
            <a:r>
              <a:rPr lang="en-US" sz="3600" b="1" dirty="0" smtClean="0">
                <a:solidFill>
                  <a:srgbClr val="FF0000"/>
                </a:solidFill>
              </a:rPr>
              <a:t>2pl</a:t>
            </a:r>
            <a:r>
              <a:rPr lang="en-US" sz="3600" dirty="0" smtClean="0"/>
              <a:t>  continue further</a:t>
            </a:r>
            <a:r>
              <a:rPr lang="sr-Latn-RS" sz="3600" dirty="0" smtClean="0"/>
              <a:t/>
            </a:r>
            <a:br>
              <a:rPr lang="sr-Latn-RS" sz="3600" dirty="0" smtClean="0"/>
            </a:br>
            <a:r>
              <a:rPr lang="sr-Latn-RS" sz="3600" dirty="0" smtClean="0"/>
              <a:t> </a:t>
            </a:r>
            <a:r>
              <a:rPr lang="en-US" sz="3600" dirty="0" smtClean="0"/>
              <a:t>          ‘You and the children will go on.’</a:t>
            </a:r>
          </a:p>
          <a:p>
            <a:pPr marL="0" indent="0"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r>
              <a:rPr lang="en-US" sz="3600" dirty="0" smtClean="0"/>
              <a:t>      b. [</a:t>
            </a:r>
            <a:r>
              <a:rPr lang="en-US" sz="3600" b="1" dirty="0" smtClean="0"/>
              <a:t>Vi</a:t>
            </a:r>
            <a:r>
              <a:rPr lang="en-US" sz="3600" dirty="0" smtClean="0"/>
              <a:t> </a:t>
            </a:r>
            <a:r>
              <a:rPr lang="hr-BA" sz="3600" dirty="0" smtClean="0"/>
              <a:t>       </a:t>
            </a:r>
            <a:r>
              <a:rPr lang="en-US" sz="3600" dirty="0" smtClean="0"/>
              <a:t>  </a:t>
            </a:r>
            <a:r>
              <a:rPr lang="hr-BA" sz="3600" b="1" dirty="0" smtClean="0">
                <a:solidFill>
                  <a:srgbClr val="FF0000"/>
                </a:solidFill>
              </a:rPr>
              <a:t>ć</a:t>
            </a:r>
            <a:r>
              <a:rPr lang="en-US" sz="3600" b="1" dirty="0" err="1" smtClean="0">
                <a:solidFill>
                  <a:srgbClr val="FF0000"/>
                </a:solidFill>
              </a:rPr>
              <a:t>ete</a:t>
            </a:r>
            <a:r>
              <a:rPr lang="en-US" sz="3600" dirty="0" smtClean="0"/>
              <a:t> </a:t>
            </a:r>
            <a:r>
              <a:rPr lang="hr-BA" sz="3600" dirty="0" smtClean="0"/>
              <a:t>    </a:t>
            </a:r>
            <a:r>
              <a:rPr lang="en-US" sz="3600" dirty="0" smtClean="0"/>
              <a:t>  </a:t>
            </a:r>
            <a:r>
              <a:rPr lang="en-US" sz="3600" b="1" dirty="0" err="1" smtClean="0"/>
              <a:t>i</a:t>
            </a:r>
            <a:r>
              <a:rPr lang="en-US" sz="3600" b="1" dirty="0" smtClean="0"/>
              <a:t> </a:t>
            </a:r>
            <a:r>
              <a:rPr lang="hr-BA" sz="3600" b="1" dirty="0" smtClean="0"/>
              <a:t>     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djeca</a:t>
            </a:r>
            <a:r>
              <a:rPr lang="en-US" sz="3600" dirty="0"/>
              <a:t>] </a:t>
            </a:r>
            <a:r>
              <a:rPr lang="hr-BA" sz="3600" dirty="0"/>
              <a:t>   </a:t>
            </a:r>
            <a:r>
              <a:rPr lang="en-US" sz="3600" dirty="0" err="1"/>
              <a:t>nastaviti</a:t>
            </a:r>
            <a:r>
              <a:rPr lang="en-US" sz="3600" dirty="0"/>
              <a:t> </a:t>
            </a:r>
            <a:r>
              <a:rPr lang="en-US" sz="3600" dirty="0" err="1"/>
              <a:t>dalje</a:t>
            </a:r>
            <a:r>
              <a:rPr lang="en-US" sz="3600" dirty="0" smtClean="0"/>
              <a:t>.	1W</a:t>
            </a:r>
          </a:p>
          <a:p>
            <a:pPr marL="0" indent="0"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r>
              <a:rPr lang="en-US" sz="3600" dirty="0"/>
              <a:t>	</a:t>
            </a:r>
            <a:r>
              <a:rPr lang="en-US" sz="3600" dirty="0" smtClean="0"/>
              <a:t>       you.</a:t>
            </a:r>
            <a:r>
              <a:rPr lang="en-US" sz="3600" b="1" dirty="0" smtClean="0">
                <a:solidFill>
                  <a:srgbClr val="FF0000"/>
                </a:solidFill>
              </a:rPr>
              <a:t>2pl</a:t>
            </a:r>
            <a:r>
              <a:rPr lang="en-US" sz="3600" dirty="0" smtClean="0"/>
              <a:t> will.</a:t>
            </a:r>
            <a:r>
              <a:rPr lang="en-US" sz="3600" b="1" dirty="0" smtClean="0">
                <a:solidFill>
                  <a:srgbClr val="FF0000"/>
                </a:solidFill>
              </a:rPr>
              <a:t>2pl</a:t>
            </a:r>
            <a:r>
              <a:rPr lang="en-US" sz="3600" dirty="0" smtClean="0"/>
              <a:t> </a:t>
            </a:r>
            <a:r>
              <a:rPr lang="en-US" sz="3600" dirty="0"/>
              <a:t>and children continue </a:t>
            </a:r>
            <a:r>
              <a:rPr lang="en-US" sz="3600" dirty="0" smtClean="0"/>
              <a:t>further</a:t>
            </a:r>
          </a:p>
          <a:p>
            <a:pPr marL="0" indent="0"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42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9" y="1799872"/>
            <a:ext cx="11156576" cy="4928477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The contrast of (14b) with (13b) suggest that upon its 1W placement, the </a:t>
            </a:r>
            <a:r>
              <a:rPr lang="en-US" sz="3600" dirty="0" err="1" smtClean="0"/>
              <a:t>clitic</a:t>
            </a:r>
            <a:r>
              <a:rPr lang="en-US" sz="3600" dirty="0" smtClean="0"/>
              <a:t> indeed enters another agreement-like relation – this time with its host, in our case, the first conjunct.</a:t>
            </a:r>
          </a:p>
          <a:p>
            <a:r>
              <a:rPr lang="en-US" sz="3600" dirty="0" smtClean="0"/>
              <a:t>The well-formedness of (14b) shows that the placement of the </a:t>
            </a:r>
            <a:r>
              <a:rPr lang="en-US" sz="3600" dirty="0" err="1" smtClean="0"/>
              <a:t>clitic</a:t>
            </a:r>
            <a:r>
              <a:rPr lang="en-US" sz="3600" dirty="0" smtClean="0"/>
              <a:t> after the first conjunct of a &amp;P is good </a:t>
            </a:r>
            <a:r>
              <a:rPr lang="en-US" sz="3600" i="1" dirty="0" smtClean="0">
                <a:solidFill>
                  <a:srgbClr val="FF0000"/>
                </a:solidFill>
              </a:rPr>
              <a:t>when </a:t>
            </a:r>
            <a:r>
              <a:rPr lang="en-US" sz="3600" i="1" dirty="0">
                <a:solidFill>
                  <a:srgbClr val="FF0000"/>
                </a:solidFill>
              </a:rPr>
              <a:t>the </a:t>
            </a:r>
            <a:r>
              <a:rPr lang="en-US" sz="3600" i="1" dirty="0">
                <a:solidFill>
                  <a:srgbClr val="FF0000"/>
                </a:solidFill>
                <a:sym typeface="Symbol" panose="05050102010706020507" pitchFamily="18" charset="2"/>
              </a:rPr>
              <a:t>-features of the </a:t>
            </a:r>
            <a:r>
              <a:rPr lang="en-US" sz="3600" i="1" dirty="0">
                <a:solidFill>
                  <a:srgbClr val="FF0000"/>
                </a:solidFill>
              </a:rPr>
              <a:t>first conjunct are identical to the </a:t>
            </a:r>
            <a:r>
              <a:rPr lang="en-US" sz="3600" i="1" dirty="0">
                <a:solidFill>
                  <a:srgbClr val="FF0000"/>
                </a:solidFill>
                <a:sym typeface="Symbol" panose="05050102010706020507" pitchFamily="18" charset="2"/>
              </a:rPr>
              <a:t>-features of the entire &amp;</a:t>
            </a:r>
            <a:r>
              <a:rPr lang="en-US" sz="3600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P</a:t>
            </a:r>
            <a:r>
              <a:rPr lang="en-US" sz="3600" dirty="0" smtClean="0">
                <a:sym typeface="Symbol" panose="05050102010706020507" pitchFamily="18" charset="2"/>
              </a:rPr>
              <a:t> (</a:t>
            </a:r>
            <a:r>
              <a:rPr lang="en-US" sz="3600" dirty="0">
                <a:sym typeface="Symbol" panose="05050102010706020507" pitchFamily="18" charset="2"/>
              </a:rPr>
              <a:t>the first conjunct is plural and is the same grammatical person as the entire coordinated subject</a:t>
            </a:r>
            <a:r>
              <a:rPr lang="en-US" sz="3600" dirty="0" smtClean="0">
                <a:sym typeface="Symbol" panose="05050102010706020507" pitchFamily="18" charset="2"/>
              </a:rPr>
              <a:t>).</a:t>
            </a:r>
            <a:endParaRPr lang="en-US" sz="3600" dirty="0"/>
          </a:p>
          <a:p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18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Proposal: </a:t>
            </a:r>
            <a:br>
              <a:rPr lang="en-US" dirty="0" smtClean="0"/>
            </a:br>
            <a:r>
              <a:rPr lang="en-US" dirty="0" smtClean="0"/>
              <a:t>Agree and verification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82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Refinement I: Morphological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9" y="1569494"/>
            <a:ext cx="11156576" cy="515885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There is, however, another situation in which the 1W placement of the </a:t>
            </a:r>
            <a:r>
              <a:rPr lang="en-US" sz="3600" dirty="0" err="1" smtClean="0"/>
              <a:t>clitic</a:t>
            </a:r>
            <a:r>
              <a:rPr lang="en-US" sz="3600" dirty="0" smtClean="0"/>
              <a:t> yields a well-formed outcome.</a:t>
            </a:r>
          </a:p>
          <a:p>
            <a:r>
              <a:rPr lang="en-US" sz="3600" dirty="0" smtClean="0"/>
              <a:t>This is when </a:t>
            </a:r>
            <a:r>
              <a:rPr lang="en-US" sz="3600" i="1" dirty="0">
                <a:solidFill>
                  <a:srgbClr val="FF0000"/>
                </a:solidFill>
              </a:rPr>
              <a:t>the first conjunct is singular</a:t>
            </a:r>
            <a:r>
              <a:rPr lang="en-US" sz="3600" dirty="0"/>
              <a:t>, but </a:t>
            </a:r>
            <a:r>
              <a:rPr lang="en-US" sz="3600" dirty="0" smtClean="0"/>
              <a:t>the form </a:t>
            </a:r>
            <a:r>
              <a:rPr lang="en-US" sz="3600" dirty="0"/>
              <a:t>of the </a:t>
            </a:r>
            <a:r>
              <a:rPr lang="en-US" sz="3600" dirty="0" err="1"/>
              <a:t>clitic</a:t>
            </a:r>
            <a:r>
              <a:rPr lang="en-US" sz="3600" dirty="0"/>
              <a:t> required by the entire </a:t>
            </a:r>
            <a:r>
              <a:rPr lang="en-US" sz="3600" dirty="0" smtClean="0"/>
              <a:t>&amp;P (plural</a:t>
            </a:r>
            <a:r>
              <a:rPr lang="en-US" sz="3600" dirty="0"/>
              <a:t>) is </a:t>
            </a:r>
            <a:r>
              <a:rPr lang="en-US" sz="3600" i="1" dirty="0">
                <a:solidFill>
                  <a:srgbClr val="FF0000"/>
                </a:solidFill>
              </a:rPr>
              <a:t>syncretic</a:t>
            </a:r>
            <a:r>
              <a:rPr lang="en-US" sz="3600" b="1" i="1" dirty="0"/>
              <a:t> </a:t>
            </a:r>
            <a:r>
              <a:rPr lang="en-US" sz="3600" dirty="0"/>
              <a:t>with the form required </a:t>
            </a:r>
            <a:r>
              <a:rPr lang="en-US" sz="3600" dirty="0" smtClean="0"/>
              <a:t>by the singular first conjunct.</a:t>
            </a:r>
            <a:endParaRPr lang="en-US" sz="3600" dirty="0"/>
          </a:p>
          <a:p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9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7606"/>
            <a:ext cx="10515600" cy="496698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This talk examines configurations in Bosnian/Croatian/Serbian (B/C/S) in which:</a:t>
            </a:r>
          </a:p>
          <a:p>
            <a:pPr lvl="2"/>
            <a:endParaRPr lang="en-US" sz="2800" dirty="0" smtClean="0"/>
          </a:p>
          <a:p>
            <a:pPr lvl="1"/>
            <a:r>
              <a:rPr lang="en-US" sz="3200" dirty="0" smtClean="0"/>
              <a:t>(</a:t>
            </a:r>
            <a:r>
              <a:rPr lang="en-US" sz="3200" dirty="0" err="1" smtClean="0"/>
              <a:t>i</a:t>
            </a:r>
            <a:r>
              <a:rPr lang="en-US" sz="3200" dirty="0" smtClean="0"/>
              <a:t>)   The tensed verb is an auxiliary </a:t>
            </a:r>
            <a:r>
              <a:rPr lang="en-US" sz="3200" dirty="0" err="1" smtClean="0"/>
              <a:t>clitic</a:t>
            </a:r>
            <a:r>
              <a:rPr lang="en-US" sz="3200" dirty="0" smtClean="0"/>
              <a:t>,</a:t>
            </a:r>
          </a:p>
          <a:p>
            <a:pPr lvl="1"/>
            <a:r>
              <a:rPr lang="en-US" sz="3200" dirty="0" smtClean="0"/>
              <a:t>(ii</a:t>
            </a:r>
            <a:r>
              <a:rPr lang="en-US" sz="3200" dirty="0" smtClean="0"/>
              <a:t>) The </a:t>
            </a:r>
            <a:r>
              <a:rPr lang="en-US" sz="3200" dirty="0" err="1" smtClean="0"/>
              <a:t>clitic</a:t>
            </a:r>
            <a:r>
              <a:rPr lang="en-US" sz="3200" dirty="0" smtClean="0"/>
              <a:t> is placed </a:t>
            </a:r>
            <a:r>
              <a:rPr lang="en-US" sz="3200" i="1" dirty="0" smtClean="0"/>
              <a:t>after </a:t>
            </a:r>
            <a:r>
              <a:rPr lang="en-US" sz="3200" dirty="0" smtClean="0"/>
              <a:t>or </a:t>
            </a:r>
            <a:r>
              <a:rPr lang="en-US" sz="3200" i="1" dirty="0" smtClean="0"/>
              <a:t>inside </a:t>
            </a:r>
            <a:r>
              <a:rPr lang="en-US" sz="3200" dirty="0" smtClean="0"/>
              <a:t>the first conjunct.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sz="3200" dirty="0" smtClean="0"/>
              <a:t>1</a:t>
            </a:r>
            <a:r>
              <a:rPr lang="en-US" sz="3200" dirty="0"/>
              <a:t>. [</a:t>
            </a:r>
            <a:r>
              <a:rPr lang="hr-BA" sz="3200" dirty="0"/>
              <a:t>Direktor  </a:t>
            </a:r>
            <a:r>
              <a:rPr lang="hr-BA" sz="3200" b="1" u="sng" dirty="0">
                <a:solidFill>
                  <a:srgbClr val="FF0000"/>
                </a:solidFill>
              </a:rPr>
              <a:t>će</a:t>
            </a:r>
            <a:r>
              <a:rPr lang="hr-BA" sz="3200" dirty="0"/>
              <a:t>   </a:t>
            </a:r>
            <a:r>
              <a:rPr lang="en-US" sz="3200" dirty="0"/>
              <a:t> </a:t>
            </a:r>
            <a:r>
              <a:rPr lang="hr-BA" sz="3200" dirty="0"/>
              <a:t>i      njegov tajnik</a:t>
            </a:r>
            <a:r>
              <a:rPr lang="en-US" sz="3200" dirty="0"/>
              <a:t>]</a:t>
            </a:r>
            <a:r>
              <a:rPr lang="hr-BA" sz="3200" dirty="0"/>
              <a:t>       zakasniti.</a:t>
            </a:r>
          </a:p>
          <a:p>
            <a:pPr marL="0" indent="0">
              <a:buNone/>
            </a:pPr>
            <a:r>
              <a:rPr lang="hr-BA" sz="3200" dirty="0" smtClean="0"/>
              <a:t>     </a:t>
            </a:r>
            <a:r>
              <a:rPr lang="en-US" sz="3200" dirty="0" smtClean="0"/>
              <a:t> </a:t>
            </a:r>
            <a:r>
              <a:rPr lang="hr-BA" sz="3200" dirty="0"/>
              <a:t>manager will and his        secretary </a:t>
            </a:r>
            <a:r>
              <a:rPr lang="en-US" sz="3200" dirty="0"/>
              <a:t> </a:t>
            </a:r>
            <a:r>
              <a:rPr lang="hr-BA" sz="3200" dirty="0"/>
              <a:t>come-late</a:t>
            </a:r>
          </a:p>
          <a:p>
            <a:pPr marL="0" indent="0">
              <a:buNone/>
            </a:pPr>
            <a:r>
              <a:rPr lang="hr-BA" sz="3200" dirty="0" smtClean="0"/>
              <a:t>     </a:t>
            </a:r>
            <a:r>
              <a:rPr lang="en-US" sz="3200" dirty="0"/>
              <a:t>‘The manager and his secretary will be late.’</a:t>
            </a:r>
          </a:p>
          <a:p>
            <a:pPr marL="0" indent="0">
              <a:buNone/>
            </a:pPr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7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9" y="1799872"/>
            <a:ext cx="11156576" cy="4928477"/>
          </a:xfrm>
        </p:spPr>
        <p:txBody>
          <a:bodyPr>
            <a:normAutofit fontScale="92500"/>
          </a:bodyPr>
          <a:lstStyle/>
          <a:p>
            <a:r>
              <a:rPr lang="en-US" sz="3600" dirty="0" smtClean="0"/>
              <a:t>This situation is exemplified in (15).</a:t>
            </a:r>
          </a:p>
          <a:p>
            <a:r>
              <a:rPr lang="en-US" sz="3600" dirty="0" smtClean="0"/>
              <a:t>The form of the </a:t>
            </a:r>
            <a:r>
              <a:rPr lang="en-US" sz="3600" i="1" dirty="0" smtClean="0">
                <a:solidFill>
                  <a:srgbClr val="FF0000"/>
                </a:solidFill>
              </a:rPr>
              <a:t>3</a:t>
            </a:r>
            <a:r>
              <a:rPr lang="en-US" sz="3600" i="1" baseline="30000" dirty="0" smtClean="0">
                <a:solidFill>
                  <a:srgbClr val="FF0000"/>
                </a:solidFill>
              </a:rPr>
              <a:t>rd</a:t>
            </a:r>
            <a:r>
              <a:rPr lang="en-US" sz="3600" i="1" dirty="0" smtClean="0">
                <a:solidFill>
                  <a:srgbClr val="FF0000"/>
                </a:solidFill>
              </a:rPr>
              <a:t> person plural future auxiliary</a:t>
            </a:r>
            <a:r>
              <a:rPr lang="en-US" sz="3600" dirty="0" smtClean="0"/>
              <a:t>, required by the coordinated subject in (15) is </a:t>
            </a:r>
            <a:r>
              <a:rPr lang="en-US" sz="3600" i="1" dirty="0" smtClean="0">
                <a:solidFill>
                  <a:srgbClr val="FF0000"/>
                </a:solidFill>
              </a:rPr>
              <a:t>the same as its singular counterpart,</a:t>
            </a:r>
            <a:r>
              <a:rPr lang="en-US" sz="3600" dirty="0" smtClean="0"/>
              <a:t> required by the first conjunct, as shown in (16).</a:t>
            </a:r>
          </a:p>
          <a:p>
            <a:pPr marL="0" indent="0"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r>
              <a:rPr lang="en-US" sz="3400" dirty="0" smtClean="0"/>
              <a:t>15</a:t>
            </a:r>
            <a:r>
              <a:rPr lang="hr-BA" sz="3400" dirty="0" smtClean="0"/>
              <a:t>. </a:t>
            </a:r>
            <a:r>
              <a:rPr lang="en-US" sz="3200" dirty="0"/>
              <a:t>[</a:t>
            </a:r>
            <a:r>
              <a:rPr lang="en-US" sz="3200" b="1" dirty="0" err="1" smtClean="0"/>
              <a:t>Sestra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</a:t>
            </a:r>
            <a:r>
              <a:rPr lang="en-US" sz="3200" b="1" dirty="0" smtClean="0"/>
              <a:t>       </a:t>
            </a:r>
            <a:r>
              <a:rPr lang="en-US" sz="3200" b="1" dirty="0" err="1" smtClean="0"/>
              <a:t>njezin</a:t>
            </a:r>
            <a:r>
              <a:rPr lang="en-US" sz="3200" b="1" dirty="0" smtClean="0"/>
              <a:t> </a:t>
            </a:r>
            <a:r>
              <a:rPr lang="en-US" sz="3200" b="1" dirty="0" err="1"/>
              <a:t>muž</a:t>
            </a:r>
            <a:r>
              <a:rPr lang="en-US" sz="3200" dirty="0" smtClean="0"/>
              <a:t>]              </a:t>
            </a:r>
            <a:r>
              <a:rPr lang="en-US" sz="3200" b="1" dirty="0" err="1" smtClean="0">
                <a:solidFill>
                  <a:srgbClr val="FF0000"/>
                </a:solidFill>
              </a:rPr>
              <a:t>će</a:t>
            </a:r>
            <a:r>
              <a:rPr lang="en-US" sz="3200" dirty="0" smtClean="0"/>
              <a:t>                </a:t>
            </a:r>
            <a:r>
              <a:rPr lang="en-US" sz="3200" dirty="0" err="1" smtClean="0"/>
              <a:t>doći</a:t>
            </a:r>
            <a:r>
              <a:rPr lang="en-US" sz="3200" dirty="0" smtClean="0"/>
              <a:t>   u   </a:t>
            </a:r>
            <a:r>
              <a:rPr lang="en-US" sz="3200" dirty="0" err="1"/>
              <a:t>utorak</a:t>
            </a:r>
            <a:r>
              <a:rPr lang="en-US" sz="3200" dirty="0"/>
              <a:t>.</a:t>
            </a:r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3200" dirty="0"/>
              <a:t> 	</a:t>
            </a:r>
            <a:r>
              <a:rPr lang="en-US" sz="3200" dirty="0"/>
              <a:t>  </a:t>
            </a:r>
            <a:r>
              <a:rPr lang="en-US" sz="3200" dirty="0" smtClean="0"/>
              <a:t>[sister  and </a:t>
            </a:r>
            <a:r>
              <a:rPr lang="en-US" sz="3200" dirty="0"/>
              <a:t>her      </a:t>
            </a:r>
            <a:r>
              <a:rPr lang="en-US" sz="3200" dirty="0" smtClean="0"/>
              <a:t>husband]</a:t>
            </a:r>
            <a:r>
              <a:rPr lang="en-US" sz="3200" b="1" dirty="0" smtClean="0">
                <a:solidFill>
                  <a:srgbClr val="FF0000"/>
                </a:solidFill>
              </a:rPr>
              <a:t>3pl</a:t>
            </a:r>
            <a:r>
              <a:rPr lang="en-US" sz="3200" dirty="0" smtClean="0"/>
              <a:t> </a:t>
            </a:r>
            <a:r>
              <a:rPr lang="en-US" sz="3200" dirty="0"/>
              <a:t>will.</a:t>
            </a:r>
            <a:r>
              <a:rPr lang="en-US" sz="3200" b="1" dirty="0">
                <a:solidFill>
                  <a:srgbClr val="FF0000"/>
                </a:solidFill>
              </a:rPr>
              <a:t>3sg/</a:t>
            </a:r>
            <a:r>
              <a:rPr lang="en-US" sz="3200" b="1" dirty="0" err="1">
                <a:solidFill>
                  <a:srgbClr val="FF0000"/>
                </a:solidFill>
              </a:rPr>
              <a:t>pl</a:t>
            </a:r>
            <a:r>
              <a:rPr lang="en-US" sz="3200" dirty="0"/>
              <a:t> come in  Tuesday</a:t>
            </a:r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3200" dirty="0"/>
              <a:t> </a:t>
            </a:r>
            <a:r>
              <a:rPr lang="en-US" sz="3200" dirty="0"/>
              <a:t>    </a:t>
            </a:r>
            <a:r>
              <a:rPr lang="en-US" sz="3200" dirty="0" smtClean="0"/>
              <a:t>  ‘</a:t>
            </a:r>
            <a:r>
              <a:rPr lang="en-US" sz="3200" dirty="0"/>
              <a:t>T</a:t>
            </a:r>
            <a:r>
              <a:rPr lang="sr-Latn-RS" sz="3200" dirty="0"/>
              <a:t>he </a:t>
            </a:r>
            <a:r>
              <a:rPr lang="en-US" sz="3200" dirty="0" smtClean="0"/>
              <a:t>sister </a:t>
            </a:r>
            <a:r>
              <a:rPr lang="en-US" sz="3200" dirty="0"/>
              <a:t>and her husband will come on Tuesday</a:t>
            </a:r>
            <a:r>
              <a:rPr lang="en-US" sz="3200" dirty="0" smtClean="0"/>
              <a:t>.’</a:t>
            </a:r>
            <a:endParaRPr lang="en-US" sz="3200" dirty="0"/>
          </a:p>
          <a:p>
            <a:pPr marL="0" indent="0"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r>
              <a:rPr lang="en-US" sz="3200" dirty="0" smtClean="0"/>
              <a:t>16. </a:t>
            </a:r>
            <a:r>
              <a:rPr lang="en-US" sz="3200" b="1" dirty="0" err="1" smtClean="0"/>
              <a:t>Sestra</a:t>
            </a:r>
            <a:r>
              <a:rPr lang="en-US" sz="3200" dirty="0" smtClean="0"/>
              <a:t>        </a:t>
            </a:r>
            <a:r>
              <a:rPr lang="en-US" sz="3200" b="1" dirty="0" err="1" smtClean="0">
                <a:solidFill>
                  <a:srgbClr val="FF0000"/>
                </a:solidFill>
              </a:rPr>
              <a:t>će</a:t>
            </a:r>
            <a:r>
              <a:rPr lang="en-US" sz="3200" dirty="0" smtClean="0"/>
              <a:t>                </a:t>
            </a:r>
            <a:r>
              <a:rPr lang="en-US" sz="3200" dirty="0" err="1" smtClean="0"/>
              <a:t>doći</a:t>
            </a:r>
            <a:r>
              <a:rPr lang="en-US" sz="3200" dirty="0" smtClean="0"/>
              <a:t>    </a:t>
            </a:r>
            <a:r>
              <a:rPr lang="en-US" sz="3200" dirty="0"/>
              <a:t>u   </a:t>
            </a:r>
            <a:r>
              <a:rPr lang="en-US" sz="3200" dirty="0" err="1"/>
              <a:t>utorak</a:t>
            </a:r>
            <a:r>
              <a:rPr lang="en-US" sz="3200" dirty="0"/>
              <a:t>.</a:t>
            </a:r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3200" dirty="0"/>
              <a:t> 	</a:t>
            </a:r>
            <a:r>
              <a:rPr lang="en-US" sz="3200" dirty="0"/>
              <a:t>  </a:t>
            </a:r>
            <a:r>
              <a:rPr lang="en-US" sz="3200" dirty="0" smtClean="0"/>
              <a:t>sister.</a:t>
            </a:r>
            <a:r>
              <a:rPr lang="en-US" sz="3200" b="1" dirty="0" smtClean="0">
                <a:solidFill>
                  <a:srgbClr val="FF0000"/>
                </a:solidFill>
              </a:rPr>
              <a:t>3sg</a:t>
            </a:r>
            <a:r>
              <a:rPr lang="en-US" sz="3200" dirty="0" smtClean="0"/>
              <a:t>  </a:t>
            </a:r>
            <a:r>
              <a:rPr lang="en-US" sz="3200" dirty="0"/>
              <a:t>will.</a:t>
            </a:r>
            <a:r>
              <a:rPr lang="en-US" sz="3200" b="1" dirty="0">
                <a:solidFill>
                  <a:srgbClr val="FF0000"/>
                </a:solidFill>
              </a:rPr>
              <a:t>3sg/</a:t>
            </a:r>
            <a:r>
              <a:rPr lang="en-US" sz="3200" b="1" dirty="0" err="1">
                <a:solidFill>
                  <a:srgbClr val="FF0000"/>
                </a:solidFill>
              </a:rPr>
              <a:t>pl</a:t>
            </a:r>
            <a:r>
              <a:rPr lang="en-US" sz="3200" dirty="0"/>
              <a:t> </a:t>
            </a:r>
            <a:r>
              <a:rPr lang="en-US" sz="3200" dirty="0" smtClean="0"/>
              <a:t>come  in  </a:t>
            </a:r>
            <a:r>
              <a:rPr lang="en-US" sz="3200" dirty="0"/>
              <a:t>Tuesday</a:t>
            </a:r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3200" dirty="0"/>
              <a:t> </a:t>
            </a:r>
            <a:r>
              <a:rPr lang="en-US" sz="3200" dirty="0"/>
              <a:t>      ‘T</a:t>
            </a:r>
            <a:r>
              <a:rPr lang="sr-Latn-RS" sz="3200" dirty="0"/>
              <a:t>he </a:t>
            </a:r>
            <a:r>
              <a:rPr lang="en-US" sz="3200" dirty="0" smtClean="0"/>
              <a:t>sister will </a:t>
            </a:r>
            <a:r>
              <a:rPr lang="en-US" sz="3200" dirty="0"/>
              <a:t>come on Tuesday.’</a:t>
            </a:r>
          </a:p>
          <a:p>
            <a:pPr marL="0" indent="0"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endParaRPr lang="en-US" sz="3200" dirty="0"/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20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Refinement I: Morphological verification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91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9" y="1799872"/>
            <a:ext cx="11156576" cy="492847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In this case, the 1W placement is well-formed.</a:t>
            </a:r>
          </a:p>
          <a:p>
            <a:endParaRPr lang="en-US" sz="3600" dirty="0" smtClean="0"/>
          </a:p>
          <a:p>
            <a:pPr marL="0" indent="0"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r>
              <a:rPr lang="en-US" sz="3400" dirty="0" smtClean="0"/>
              <a:t>17</a:t>
            </a:r>
            <a:r>
              <a:rPr lang="hr-BA" sz="3400" dirty="0" smtClean="0"/>
              <a:t>. </a:t>
            </a:r>
            <a:r>
              <a:rPr lang="en-US" sz="3200" dirty="0"/>
              <a:t>[</a:t>
            </a:r>
            <a:r>
              <a:rPr lang="en-US" sz="3200" b="1" dirty="0" err="1" smtClean="0"/>
              <a:t>Sestra</a:t>
            </a:r>
            <a:r>
              <a:rPr lang="en-US" sz="3200" b="1" dirty="0" smtClean="0"/>
              <a:t>      </a:t>
            </a:r>
            <a:r>
              <a:rPr lang="en-US" sz="3200" b="1" dirty="0" err="1" smtClean="0">
                <a:solidFill>
                  <a:srgbClr val="FF0000"/>
                </a:solidFill>
              </a:rPr>
              <a:t>će</a:t>
            </a:r>
            <a:r>
              <a:rPr lang="en-US" sz="3200" dirty="0" smtClean="0"/>
              <a:t>                </a:t>
            </a:r>
            <a:r>
              <a:rPr lang="en-US" sz="3200" b="1" dirty="0" err="1" smtClean="0"/>
              <a:t>i</a:t>
            </a:r>
            <a:r>
              <a:rPr lang="en-US" sz="3200" b="1" dirty="0" smtClean="0"/>
              <a:t>      </a:t>
            </a:r>
            <a:r>
              <a:rPr lang="en-US" sz="3200" b="1" dirty="0" err="1" smtClean="0"/>
              <a:t>njezin</a:t>
            </a:r>
            <a:r>
              <a:rPr lang="en-US" sz="3200" b="1" dirty="0" smtClean="0"/>
              <a:t> </a:t>
            </a:r>
            <a:r>
              <a:rPr lang="en-US" sz="3200" b="1" dirty="0" err="1"/>
              <a:t>muž</a:t>
            </a:r>
            <a:r>
              <a:rPr lang="en-US" sz="3200" dirty="0" smtClean="0"/>
              <a:t>]         </a:t>
            </a:r>
            <a:r>
              <a:rPr lang="en-US" sz="3200" dirty="0" err="1" smtClean="0"/>
              <a:t>doći</a:t>
            </a:r>
            <a:r>
              <a:rPr lang="en-US" sz="3200" dirty="0" smtClean="0"/>
              <a:t>   u   </a:t>
            </a:r>
            <a:r>
              <a:rPr lang="en-US" sz="3200" dirty="0" err="1"/>
              <a:t>utorak</a:t>
            </a:r>
            <a:r>
              <a:rPr lang="en-US" sz="3200" dirty="0"/>
              <a:t>.</a:t>
            </a:r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3200" dirty="0"/>
              <a:t> 	</a:t>
            </a:r>
            <a:r>
              <a:rPr lang="en-US" sz="3200" dirty="0"/>
              <a:t>  </a:t>
            </a:r>
            <a:r>
              <a:rPr lang="en-US" sz="3200" dirty="0" smtClean="0"/>
              <a:t>[sister.</a:t>
            </a:r>
            <a:r>
              <a:rPr lang="en-US" sz="3200" b="1" dirty="0" smtClean="0">
                <a:solidFill>
                  <a:srgbClr val="FF0000"/>
                </a:solidFill>
              </a:rPr>
              <a:t>3sg</a:t>
            </a:r>
            <a:r>
              <a:rPr lang="en-US" sz="3200" dirty="0" smtClean="0"/>
              <a:t> </a:t>
            </a:r>
            <a:r>
              <a:rPr lang="en-US" sz="3200" dirty="0"/>
              <a:t>will.</a:t>
            </a:r>
            <a:r>
              <a:rPr lang="en-US" sz="3200" b="1" dirty="0">
                <a:solidFill>
                  <a:srgbClr val="FF0000"/>
                </a:solidFill>
              </a:rPr>
              <a:t>3sg/</a:t>
            </a:r>
            <a:r>
              <a:rPr lang="en-US" sz="3200" b="1" dirty="0" err="1">
                <a:solidFill>
                  <a:srgbClr val="FF0000"/>
                </a:solidFill>
              </a:rPr>
              <a:t>pl</a:t>
            </a:r>
            <a:r>
              <a:rPr lang="en-US" sz="3200" dirty="0"/>
              <a:t> and her      </a:t>
            </a:r>
            <a:r>
              <a:rPr lang="en-US" sz="3200" dirty="0" smtClean="0"/>
              <a:t>husband] come </a:t>
            </a:r>
            <a:r>
              <a:rPr lang="en-US" sz="3200" dirty="0"/>
              <a:t>in  Tuesday</a:t>
            </a:r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3200" dirty="0"/>
              <a:t> </a:t>
            </a:r>
            <a:r>
              <a:rPr lang="en-US" sz="3200" dirty="0"/>
              <a:t>    </a:t>
            </a:r>
            <a:r>
              <a:rPr lang="en-US" sz="3200" dirty="0" smtClean="0"/>
              <a:t>  ‘</a:t>
            </a:r>
            <a:r>
              <a:rPr lang="en-US" sz="3200" dirty="0"/>
              <a:t>T</a:t>
            </a:r>
            <a:r>
              <a:rPr lang="sr-Latn-RS" sz="3200" dirty="0"/>
              <a:t>he </a:t>
            </a:r>
            <a:r>
              <a:rPr lang="en-US" sz="3200" dirty="0" smtClean="0"/>
              <a:t>sister </a:t>
            </a:r>
            <a:r>
              <a:rPr lang="en-US" sz="3200" dirty="0"/>
              <a:t>and her husband will come on Tuesday</a:t>
            </a:r>
            <a:r>
              <a:rPr lang="en-US" sz="3200" dirty="0" smtClean="0"/>
              <a:t>.’</a:t>
            </a:r>
            <a:endParaRPr lang="en-US" sz="3200" dirty="0"/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21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Refinement I: Morphological verification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7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9" y="1799872"/>
            <a:ext cx="11156576" cy="4928477"/>
          </a:xfrm>
        </p:spPr>
        <p:txBody>
          <a:bodyPr>
            <a:normAutofit/>
          </a:bodyPr>
          <a:lstStyle/>
          <a:p>
            <a:r>
              <a:rPr lang="en-US" altLang="en-US" sz="3600" dirty="0" smtClean="0"/>
              <a:t>Given that </a:t>
            </a:r>
            <a:r>
              <a:rPr lang="en-US" altLang="en-US" sz="3600" i="1" dirty="0" smtClean="0">
                <a:solidFill>
                  <a:srgbClr val="FF0000"/>
                </a:solidFill>
              </a:rPr>
              <a:t>syncretism of morphological forms </a:t>
            </a:r>
            <a:r>
              <a:rPr lang="en-US" altLang="en-US" sz="3600" dirty="0" smtClean="0"/>
              <a:t>ameliorates agreement verification violations, it seems that agreement </a:t>
            </a:r>
            <a:r>
              <a:rPr lang="en-US" altLang="en-US" sz="3600" dirty="0"/>
              <a:t>verification </a:t>
            </a:r>
            <a:r>
              <a:rPr lang="en-US" altLang="en-US" sz="3600" dirty="0" smtClean="0"/>
              <a:t>does not check whether </a:t>
            </a:r>
            <a:r>
              <a:rPr lang="en-US" altLang="en-US" sz="3600" dirty="0"/>
              <a:t>the </a:t>
            </a:r>
            <a:r>
              <a:rPr lang="en-US" altLang="en-US" sz="3600" dirty="0" smtClean="0">
                <a:sym typeface="Symbol" panose="05050102010706020507" pitchFamily="18" charset="2"/>
              </a:rPr>
              <a:t></a:t>
            </a:r>
            <a:r>
              <a:rPr lang="en-US" altLang="en-US" sz="3600" dirty="0">
                <a:sym typeface="Symbol" panose="05050102010706020507" pitchFamily="18" charset="2"/>
              </a:rPr>
              <a:t>-values on T</a:t>
            </a:r>
            <a:r>
              <a:rPr lang="en-US" altLang="en-US" sz="3600" baseline="30000" dirty="0">
                <a:sym typeface="Symbol" panose="05050102010706020507" pitchFamily="18" charset="2"/>
              </a:rPr>
              <a:t>0</a:t>
            </a:r>
            <a:r>
              <a:rPr lang="en-US" altLang="en-US" sz="3600" dirty="0">
                <a:sym typeface="Symbol" panose="05050102010706020507" pitchFamily="18" charset="2"/>
              </a:rPr>
              <a:t> are </a:t>
            </a:r>
            <a:r>
              <a:rPr lang="en-US" altLang="en-US" sz="3600" i="1" dirty="0" smtClean="0">
                <a:sym typeface="Symbol" panose="05050102010706020507" pitchFamily="18" charset="2"/>
              </a:rPr>
              <a:t>identical</a:t>
            </a:r>
            <a:r>
              <a:rPr lang="en-US" altLang="en-US" sz="3600" dirty="0" smtClean="0">
                <a:sym typeface="Symbol" panose="05050102010706020507" pitchFamily="18" charset="2"/>
              </a:rPr>
              <a:t> with the </a:t>
            </a:r>
            <a:r>
              <a:rPr lang="en-US" altLang="en-US" sz="3600" dirty="0">
                <a:sym typeface="Symbol" panose="05050102010706020507" pitchFamily="18" charset="2"/>
              </a:rPr>
              <a:t>-values </a:t>
            </a:r>
            <a:r>
              <a:rPr lang="en-US" altLang="en-US" sz="3600" dirty="0" smtClean="0">
                <a:sym typeface="Symbol" panose="05050102010706020507" pitchFamily="18" charset="2"/>
              </a:rPr>
              <a:t> of the first conjunct.</a:t>
            </a:r>
          </a:p>
          <a:p>
            <a:r>
              <a:rPr lang="en-US" altLang="en-US" sz="3600" dirty="0" smtClean="0"/>
              <a:t>Instead, it seems to check whether the </a:t>
            </a:r>
            <a:r>
              <a:rPr lang="en-US" altLang="en-US" sz="3600" i="1" dirty="0" smtClean="0"/>
              <a:t>morphological</a:t>
            </a:r>
            <a:r>
              <a:rPr lang="en-US" altLang="en-US" sz="3600" dirty="0" smtClean="0"/>
              <a:t> </a:t>
            </a:r>
            <a:r>
              <a:rPr lang="en-US" altLang="en-US" sz="3600" i="1" dirty="0"/>
              <a:t>form</a:t>
            </a:r>
            <a:r>
              <a:rPr lang="en-US" altLang="en-US" sz="3600" dirty="0"/>
              <a:t> of </a:t>
            </a:r>
            <a:r>
              <a:rPr lang="en-US" altLang="en-US" sz="3600" dirty="0" smtClean="0"/>
              <a:t>the </a:t>
            </a:r>
            <a:r>
              <a:rPr lang="en-US" altLang="en-US" sz="3600" dirty="0" err="1" smtClean="0"/>
              <a:t>clitic</a:t>
            </a:r>
            <a:r>
              <a:rPr lang="en-US" altLang="en-US" sz="3600" dirty="0" smtClean="0"/>
              <a:t> is compatible with the </a:t>
            </a:r>
            <a:r>
              <a:rPr lang="en-US" altLang="en-US" sz="3600" dirty="0" smtClean="0">
                <a:sym typeface="Symbol" panose="05050102010706020507" pitchFamily="18" charset="2"/>
              </a:rPr>
              <a:t>-features of its host  </a:t>
            </a:r>
            <a:r>
              <a:rPr lang="en-US" altLang="en-US" sz="3600" b="1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MORPHOLOGICAL </a:t>
            </a:r>
            <a:r>
              <a:rPr lang="en-US" altLang="en-US" sz="3600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verification</a:t>
            </a:r>
            <a:r>
              <a:rPr lang="en-US" altLang="en-US" sz="3600" dirty="0" smtClean="0">
                <a:sym typeface="Symbol" panose="05050102010706020507" pitchFamily="18" charset="2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22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Refinement I: Morphological verification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17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9" y="1758928"/>
            <a:ext cx="11017623" cy="4928477"/>
          </a:xfrm>
        </p:spPr>
        <p:txBody>
          <a:bodyPr>
            <a:normAutofit/>
          </a:bodyPr>
          <a:lstStyle/>
          <a:p>
            <a:r>
              <a:rPr lang="en-US" altLang="en-US" sz="3600" dirty="0" smtClean="0"/>
              <a:t>If this proposal is on the right track, morphological verification is not limited </a:t>
            </a:r>
            <a:r>
              <a:rPr lang="en-US" altLang="en-US" sz="3600" dirty="0"/>
              <a:t>to the phrase occupying [Spec TP</a:t>
            </a:r>
            <a:r>
              <a:rPr lang="en-US" altLang="en-US" sz="3600" dirty="0" smtClean="0"/>
              <a:t>] since 1W position of the auxiliary </a:t>
            </a:r>
            <a:r>
              <a:rPr lang="en-US" altLang="en-US" sz="3600" dirty="0" err="1" smtClean="0"/>
              <a:t>clitic</a:t>
            </a:r>
            <a:r>
              <a:rPr lang="en-US" altLang="en-US" sz="3600" dirty="0" smtClean="0"/>
              <a:t> is arguably not T</a:t>
            </a:r>
            <a:r>
              <a:rPr lang="en-US" altLang="en-US" sz="3600" baseline="30000" dirty="0" smtClean="0"/>
              <a:t>0</a:t>
            </a:r>
            <a:r>
              <a:rPr lang="en-US" altLang="en-US" sz="3600" dirty="0" smtClean="0"/>
              <a:t>; we speculated that the </a:t>
            </a:r>
            <a:r>
              <a:rPr lang="en-US" altLang="en-US" sz="3600" dirty="0" err="1" smtClean="0"/>
              <a:t>clitic</a:t>
            </a:r>
            <a:r>
              <a:rPr lang="en-US" altLang="en-US" sz="3600" dirty="0" smtClean="0"/>
              <a:t> is right-adjoined to its phonological host (first conjunct).</a:t>
            </a:r>
          </a:p>
          <a:p>
            <a:r>
              <a:rPr lang="en-US" altLang="en-US" sz="3600" dirty="0" smtClean="0">
                <a:sym typeface="Symbol" panose="05050102010706020507" pitchFamily="18" charset="2"/>
              </a:rPr>
              <a:t>We propose that </a:t>
            </a:r>
            <a:r>
              <a:rPr lang="en-US" altLang="en-US" sz="3600" i="1" dirty="0" smtClean="0">
                <a:solidFill>
                  <a:srgbClr val="FF0000"/>
                </a:solidFill>
              </a:rPr>
              <a:t>T</a:t>
            </a:r>
            <a:r>
              <a:rPr lang="en-US" altLang="en-US" sz="3600" i="1" baseline="30000" dirty="0" smtClean="0">
                <a:solidFill>
                  <a:srgbClr val="FF0000"/>
                </a:solidFill>
              </a:rPr>
              <a:t>0</a:t>
            </a:r>
            <a:r>
              <a:rPr lang="en-US" altLang="en-US" sz="3600" i="1" dirty="0" smtClean="0">
                <a:solidFill>
                  <a:srgbClr val="FF0000"/>
                </a:solidFill>
              </a:rPr>
              <a:t> </a:t>
            </a:r>
            <a:r>
              <a:rPr lang="en-US" altLang="en-US" sz="3600" i="1" dirty="0">
                <a:solidFill>
                  <a:srgbClr val="FF0000"/>
                </a:solidFill>
              </a:rPr>
              <a:t>enters </a:t>
            </a:r>
            <a:r>
              <a:rPr lang="en-US" altLang="en-US" sz="3600" i="1" dirty="0" smtClean="0">
                <a:solidFill>
                  <a:srgbClr val="FF0000"/>
                </a:solidFill>
              </a:rPr>
              <a:t>morphological verification </a:t>
            </a:r>
            <a:r>
              <a:rPr lang="en-US" altLang="en-US" sz="3600" i="1" dirty="0">
                <a:solidFill>
                  <a:srgbClr val="FF0000"/>
                </a:solidFill>
              </a:rPr>
              <a:t>with the closest </a:t>
            </a:r>
            <a:r>
              <a:rPr lang="en-US" altLang="en-US" sz="3600" i="1" dirty="0" smtClean="0">
                <a:solidFill>
                  <a:srgbClr val="FF0000"/>
                </a:solidFill>
              </a:rPr>
              <a:t>phrase that c-commands it </a:t>
            </a:r>
            <a:r>
              <a:rPr lang="en-US" altLang="en-US" sz="3600" dirty="0" smtClean="0"/>
              <a:t>(symmetrically or asymmetrically).</a:t>
            </a:r>
          </a:p>
          <a:p>
            <a:pPr marL="0" indent="0">
              <a:buNone/>
            </a:pPr>
            <a:endParaRPr lang="en-US" altLang="en-US" sz="3600" dirty="0" smtClean="0"/>
          </a:p>
          <a:p>
            <a:pPr marL="0" indent="0">
              <a:buNone/>
            </a:pPr>
            <a:endParaRPr lang="en-US" altLang="en-US" sz="3600" dirty="0"/>
          </a:p>
          <a:p>
            <a:pPr marL="0" indent="0">
              <a:buNone/>
            </a:pPr>
            <a:endParaRPr lang="en-US" altLang="en-US" sz="3600" dirty="0" smtClean="0"/>
          </a:p>
          <a:p>
            <a:pPr marL="0" indent="0">
              <a:buNone/>
            </a:pPr>
            <a:endParaRPr lang="en-US" altLang="en-US" sz="3600" dirty="0"/>
          </a:p>
          <a:p>
            <a:pPr marL="0" indent="0">
              <a:buNone/>
            </a:pPr>
            <a:endParaRPr lang="en-US" alt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23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Refinement II: Locus of verification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01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9" y="1758928"/>
            <a:ext cx="11156576" cy="4928477"/>
          </a:xfrm>
        </p:spPr>
        <p:txBody>
          <a:bodyPr>
            <a:normAutofit lnSpcReduction="10000"/>
          </a:bodyPr>
          <a:lstStyle/>
          <a:p>
            <a:r>
              <a:rPr lang="en-US" altLang="en-US" sz="3600" dirty="0" smtClean="0"/>
              <a:t>Finally, if morphological verification is the only verification mechanism in the grammar (if what Franck et al. (2002) call agreement verification is in fact morphological verification), then it is potentially recursive. </a:t>
            </a:r>
          </a:p>
          <a:p>
            <a:r>
              <a:rPr lang="en-US" altLang="en-US" sz="3600" dirty="0" smtClean="0"/>
              <a:t>T</a:t>
            </a:r>
            <a:r>
              <a:rPr lang="en-US" altLang="en-US" sz="3600" baseline="30000" dirty="0" smtClean="0"/>
              <a:t>0</a:t>
            </a:r>
            <a:r>
              <a:rPr lang="en-US" altLang="en-US" sz="3600" dirty="0" smtClean="0"/>
              <a:t> always undergoes morphological verification with the subject phrase in [Spec TP].</a:t>
            </a:r>
          </a:p>
          <a:p>
            <a:r>
              <a:rPr lang="en-US" altLang="en-US" sz="3600" dirty="0" smtClean="0"/>
              <a:t>However, if T</a:t>
            </a:r>
            <a:r>
              <a:rPr lang="en-US" altLang="en-US" sz="3600" baseline="30000" dirty="0" smtClean="0"/>
              <a:t>0</a:t>
            </a:r>
            <a:r>
              <a:rPr lang="en-US" altLang="en-US" sz="3600" dirty="0" smtClean="0"/>
              <a:t> moves (as is the case with </a:t>
            </a:r>
            <a:r>
              <a:rPr lang="en-US" altLang="en-US" sz="3600" dirty="0" err="1" smtClean="0"/>
              <a:t>clitics</a:t>
            </a:r>
            <a:r>
              <a:rPr lang="en-US" altLang="en-US" sz="3600" dirty="0" smtClean="0"/>
              <a:t>) morphological verification happens </a:t>
            </a:r>
            <a:r>
              <a:rPr lang="en-US" altLang="en-US" sz="3600" i="1" dirty="0" smtClean="0">
                <a:solidFill>
                  <a:srgbClr val="FF0000"/>
                </a:solidFill>
              </a:rPr>
              <a:t>every time a new configuration is established.</a:t>
            </a:r>
          </a:p>
          <a:p>
            <a:pPr marL="0" indent="0">
              <a:buNone/>
            </a:pPr>
            <a:endParaRPr lang="en-US" altLang="en-US" sz="3600" dirty="0" smtClean="0"/>
          </a:p>
          <a:p>
            <a:pPr marL="0" indent="0">
              <a:buNone/>
            </a:pPr>
            <a:endParaRPr lang="en-US" altLang="en-US" sz="3600" dirty="0"/>
          </a:p>
          <a:p>
            <a:pPr marL="0" indent="0">
              <a:buNone/>
            </a:pPr>
            <a:endParaRPr lang="en-US" altLang="en-US" sz="3600" dirty="0" smtClean="0"/>
          </a:p>
          <a:p>
            <a:pPr marL="0" indent="0">
              <a:buNone/>
            </a:pPr>
            <a:endParaRPr lang="en-US" altLang="en-US" sz="3600" dirty="0"/>
          </a:p>
          <a:p>
            <a:pPr marL="0" indent="0">
              <a:buNone/>
            </a:pPr>
            <a:endParaRPr lang="en-US" alt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24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Refinement II: Locus of verification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21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9" y="1550894"/>
            <a:ext cx="11156576" cy="5177455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Recall that one case in which 1W placement of the </a:t>
            </a:r>
            <a:r>
              <a:rPr lang="en-US" sz="3600" dirty="0" err="1" smtClean="0"/>
              <a:t>clitic</a:t>
            </a:r>
            <a:r>
              <a:rPr lang="en-US" sz="3600" dirty="0" smtClean="0"/>
              <a:t> yields a well-formed sentence is when </a:t>
            </a:r>
            <a:r>
              <a:rPr lang="en-US" sz="3600" i="1" dirty="0" smtClean="0">
                <a:solidFill>
                  <a:srgbClr val="FF0000"/>
                </a:solidFill>
              </a:rPr>
              <a:t>the </a:t>
            </a:r>
            <a:r>
              <a:rPr lang="el-GR" sz="3600" i="1" dirty="0">
                <a:solidFill>
                  <a:srgbClr val="FF0000"/>
                </a:solidFill>
              </a:rPr>
              <a:t>ϕ</a:t>
            </a:r>
            <a:r>
              <a:rPr lang="en-US" sz="3600" i="1" dirty="0" smtClean="0">
                <a:solidFill>
                  <a:srgbClr val="FF0000"/>
                </a:solidFill>
              </a:rPr>
              <a:t>-features of the first conjunct are identical to the </a:t>
            </a:r>
            <a:r>
              <a:rPr lang="el-GR" sz="3600" i="1" dirty="0">
                <a:solidFill>
                  <a:srgbClr val="FF0000"/>
                </a:solidFill>
              </a:rPr>
              <a:t>ϕ</a:t>
            </a:r>
            <a:r>
              <a:rPr lang="en-US" sz="3600" i="1" dirty="0">
                <a:solidFill>
                  <a:srgbClr val="FF0000"/>
                </a:solidFill>
              </a:rPr>
              <a:t>-features of the </a:t>
            </a:r>
            <a:r>
              <a:rPr lang="en-US" sz="3600" i="1" dirty="0" smtClean="0">
                <a:solidFill>
                  <a:srgbClr val="FF0000"/>
                </a:solidFill>
              </a:rPr>
              <a:t>entire &amp;P.</a:t>
            </a:r>
          </a:p>
          <a:p>
            <a:pPr marL="457200" lvl="1" indent="0">
              <a:buNone/>
            </a:pPr>
            <a:r>
              <a:rPr lang="en-US" sz="2400" dirty="0" smtClean="0"/>
              <a:t> </a:t>
            </a:r>
          </a:p>
          <a:p>
            <a:pPr marL="0" indent="0"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r>
              <a:rPr lang="en-US" sz="3600" dirty="0" smtClean="0"/>
              <a:t>14</a:t>
            </a:r>
            <a:r>
              <a:rPr lang="hr-BA" sz="3600" dirty="0" smtClean="0"/>
              <a:t>. </a:t>
            </a:r>
            <a:r>
              <a:rPr lang="en-US" sz="3600" dirty="0" smtClean="0"/>
              <a:t>a. [</a:t>
            </a:r>
            <a:r>
              <a:rPr lang="en-US" sz="3600" b="1" dirty="0" smtClean="0"/>
              <a:t>Vi </a:t>
            </a:r>
            <a:r>
              <a:rPr lang="hr-BA" sz="3600" b="1" dirty="0" smtClean="0"/>
              <a:t> </a:t>
            </a:r>
            <a:r>
              <a:rPr lang="en-US" sz="3600" b="1" dirty="0" smtClean="0"/>
              <a:t>          </a:t>
            </a:r>
            <a:r>
              <a:rPr lang="en-US" sz="3600" b="1" dirty="0" err="1" smtClean="0"/>
              <a:t>i</a:t>
            </a:r>
            <a:r>
              <a:rPr lang="en-US" sz="3600" b="1" dirty="0" smtClean="0"/>
              <a:t>        </a:t>
            </a:r>
            <a:r>
              <a:rPr lang="hr-BA" sz="3600" b="1" dirty="0" smtClean="0"/>
              <a:t>djeca</a:t>
            </a:r>
            <a:r>
              <a:rPr lang="en-US" sz="3600" dirty="0" smtClean="0"/>
              <a:t>]    </a:t>
            </a:r>
            <a:r>
              <a:rPr lang="en-US" sz="3600" b="1" dirty="0" err="1" smtClean="0">
                <a:solidFill>
                  <a:srgbClr val="FF0000"/>
                </a:solidFill>
              </a:rPr>
              <a:t>ćete</a:t>
            </a:r>
            <a:r>
              <a:rPr lang="en-US" sz="3600" dirty="0" smtClean="0"/>
              <a:t>        </a:t>
            </a:r>
            <a:r>
              <a:rPr lang="hr-BA" sz="3600" dirty="0" smtClean="0"/>
              <a:t>nastaviti </a:t>
            </a:r>
            <a:r>
              <a:rPr lang="en-US" sz="3600" dirty="0" smtClean="0"/>
              <a:t> </a:t>
            </a:r>
            <a:r>
              <a:rPr lang="hr-BA" sz="3600" dirty="0" smtClean="0"/>
              <a:t>dalje</a:t>
            </a:r>
            <a:r>
              <a:rPr lang="en-US" sz="3600" dirty="0" smtClean="0"/>
              <a:t>.	1P</a:t>
            </a:r>
            <a:r>
              <a:rPr lang="sr-Latn-RS" sz="3600" dirty="0" smtClean="0"/>
              <a:t/>
            </a:r>
            <a:br>
              <a:rPr lang="sr-Latn-RS" sz="3600" dirty="0" smtClean="0"/>
            </a:br>
            <a:r>
              <a:rPr lang="sr-Latn-RS" sz="3600" dirty="0" smtClean="0"/>
              <a:t> 	</a:t>
            </a:r>
            <a:r>
              <a:rPr lang="en-US" sz="3600" dirty="0" smtClean="0"/>
              <a:t>        you.2pl  and  children will.</a:t>
            </a:r>
            <a:r>
              <a:rPr lang="en-US" sz="3600" b="1" dirty="0" smtClean="0">
                <a:solidFill>
                  <a:srgbClr val="FF0000"/>
                </a:solidFill>
              </a:rPr>
              <a:t>2pl</a:t>
            </a:r>
            <a:r>
              <a:rPr lang="en-US" sz="3600" dirty="0" smtClean="0"/>
              <a:t>  continue further</a:t>
            </a:r>
            <a:r>
              <a:rPr lang="sr-Latn-RS" sz="3600" dirty="0" smtClean="0"/>
              <a:t/>
            </a:r>
            <a:br>
              <a:rPr lang="sr-Latn-RS" sz="3600" dirty="0" smtClean="0"/>
            </a:br>
            <a:r>
              <a:rPr lang="sr-Latn-RS" sz="3600" dirty="0" smtClean="0"/>
              <a:t> </a:t>
            </a:r>
            <a:r>
              <a:rPr lang="en-US" sz="3600" dirty="0" smtClean="0"/>
              <a:t>          ‘You and the children will go on.’</a:t>
            </a:r>
          </a:p>
          <a:p>
            <a:pPr marL="0" indent="0"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r>
              <a:rPr lang="en-US" sz="3600" dirty="0" smtClean="0"/>
              <a:t>      b. [</a:t>
            </a:r>
            <a:r>
              <a:rPr lang="en-US" sz="3600" b="1" dirty="0" smtClean="0"/>
              <a:t>Vi</a:t>
            </a:r>
            <a:r>
              <a:rPr lang="en-US" sz="3600" dirty="0" smtClean="0"/>
              <a:t> </a:t>
            </a:r>
            <a:r>
              <a:rPr lang="hr-BA" sz="3600" dirty="0" smtClean="0"/>
              <a:t>       </a:t>
            </a:r>
            <a:r>
              <a:rPr lang="en-US" sz="3600" dirty="0" smtClean="0"/>
              <a:t>  </a:t>
            </a:r>
            <a:r>
              <a:rPr lang="hr-BA" sz="3600" b="1" dirty="0" smtClean="0">
                <a:solidFill>
                  <a:srgbClr val="FF0000"/>
                </a:solidFill>
              </a:rPr>
              <a:t>ć</a:t>
            </a:r>
            <a:r>
              <a:rPr lang="en-US" sz="3600" b="1" dirty="0" err="1" smtClean="0">
                <a:solidFill>
                  <a:srgbClr val="FF0000"/>
                </a:solidFill>
              </a:rPr>
              <a:t>ete</a:t>
            </a:r>
            <a:r>
              <a:rPr lang="en-US" sz="3600" dirty="0" smtClean="0"/>
              <a:t> </a:t>
            </a:r>
            <a:r>
              <a:rPr lang="hr-BA" sz="3600" dirty="0" smtClean="0"/>
              <a:t>    </a:t>
            </a:r>
            <a:r>
              <a:rPr lang="en-US" sz="3600" dirty="0" smtClean="0"/>
              <a:t>  </a:t>
            </a:r>
            <a:r>
              <a:rPr lang="en-US" sz="3600" b="1" dirty="0" err="1" smtClean="0"/>
              <a:t>i</a:t>
            </a:r>
            <a:r>
              <a:rPr lang="en-US" sz="3600" b="1" dirty="0" smtClean="0"/>
              <a:t> </a:t>
            </a:r>
            <a:r>
              <a:rPr lang="hr-BA" sz="3600" b="1" dirty="0" smtClean="0"/>
              <a:t>     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djeca</a:t>
            </a:r>
            <a:r>
              <a:rPr lang="en-US" sz="3600" dirty="0"/>
              <a:t>] </a:t>
            </a:r>
            <a:r>
              <a:rPr lang="hr-BA" sz="3600" dirty="0"/>
              <a:t>   </a:t>
            </a:r>
            <a:r>
              <a:rPr lang="en-US" sz="3600" dirty="0" err="1"/>
              <a:t>nastaviti</a:t>
            </a:r>
            <a:r>
              <a:rPr lang="en-US" sz="3600" dirty="0"/>
              <a:t> </a:t>
            </a:r>
            <a:r>
              <a:rPr lang="en-US" sz="3600" dirty="0" err="1"/>
              <a:t>dalje</a:t>
            </a:r>
            <a:r>
              <a:rPr lang="en-US" sz="3600" dirty="0" smtClean="0"/>
              <a:t>.	1W</a:t>
            </a:r>
          </a:p>
          <a:p>
            <a:pPr marL="0" indent="0"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r>
              <a:rPr lang="en-US" sz="3600" dirty="0"/>
              <a:t>	</a:t>
            </a:r>
            <a:r>
              <a:rPr lang="en-US" sz="3600" dirty="0" smtClean="0"/>
              <a:t>       you.</a:t>
            </a:r>
            <a:r>
              <a:rPr lang="en-US" sz="3600" b="1" dirty="0" smtClean="0">
                <a:solidFill>
                  <a:srgbClr val="FF0000"/>
                </a:solidFill>
              </a:rPr>
              <a:t>2pl</a:t>
            </a:r>
            <a:r>
              <a:rPr lang="en-US" sz="3600" dirty="0" smtClean="0"/>
              <a:t> will.</a:t>
            </a:r>
            <a:r>
              <a:rPr lang="en-US" sz="3600" b="1" dirty="0" smtClean="0">
                <a:solidFill>
                  <a:srgbClr val="FF0000"/>
                </a:solidFill>
              </a:rPr>
              <a:t>2pl</a:t>
            </a:r>
            <a:r>
              <a:rPr lang="en-US" sz="3600" dirty="0" smtClean="0"/>
              <a:t> </a:t>
            </a:r>
            <a:r>
              <a:rPr lang="en-US" sz="3600" dirty="0"/>
              <a:t>and children continue </a:t>
            </a:r>
            <a:r>
              <a:rPr lang="en-US" sz="3600" dirty="0" smtClean="0"/>
              <a:t>further</a:t>
            </a:r>
          </a:p>
          <a:p>
            <a:pPr marL="0" indent="0"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25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8221" y="11219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An illustration: A case of morphological match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03508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26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48414" y="5771575"/>
            <a:ext cx="43672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[you.2pl and  children]</a:t>
            </a:r>
            <a:endParaRPr lang="en-US" sz="3200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9254043" y="5317117"/>
            <a:ext cx="539657" cy="573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8264572" y="4883096"/>
            <a:ext cx="834788" cy="9433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710982" y="3227554"/>
            <a:ext cx="663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Cl.</a:t>
            </a:r>
            <a:endParaRPr lang="en-US" sz="3200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8919327" y="3805406"/>
            <a:ext cx="542410" cy="5897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9457899" y="3806350"/>
            <a:ext cx="859808" cy="5887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0132892" y="4360274"/>
            <a:ext cx="595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v</a:t>
            </a:r>
            <a:r>
              <a:rPr lang="en-US" sz="3200" dirty="0" smtClean="0"/>
              <a:t>’</a:t>
            </a:r>
            <a:endParaRPr lang="en-US" sz="3200" dirty="0"/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7979155" y="2709705"/>
            <a:ext cx="620750" cy="6437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8598091" y="2711905"/>
            <a:ext cx="859808" cy="5887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9217356" y="3236588"/>
            <a:ext cx="595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vP</a:t>
            </a:r>
            <a:endParaRPr lang="en-US" sz="3200" dirty="0"/>
          </a:p>
        </p:txBody>
      </p:sp>
      <p:sp>
        <p:nvSpPr>
          <p:cNvPr id="43" name="TextBox 42"/>
          <p:cNvSpPr txBox="1"/>
          <p:nvPr/>
        </p:nvSpPr>
        <p:spPr>
          <a:xfrm>
            <a:off x="8374757" y="2183920"/>
            <a:ext cx="595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T’</a:t>
            </a:r>
            <a:endParaRPr lang="en-US" sz="32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7737782" y="1677543"/>
            <a:ext cx="860309" cy="6102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747480" y="1677797"/>
            <a:ext cx="1991525" cy="5887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219479" y="2183919"/>
            <a:ext cx="1455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&amp;P.</a:t>
            </a:r>
            <a:r>
              <a:rPr lang="en-US" sz="3200" b="1" dirty="0" smtClean="0">
                <a:solidFill>
                  <a:srgbClr val="FF0000"/>
                </a:solidFill>
              </a:rPr>
              <a:t>2pl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9099360" y="4883096"/>
            <a:ext cx="1628916" cy="10075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038866" y="2711905"/>
            <a:ext cx="2699916" cy="979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730850" y="2711905"/>
            <a:ext cx="1646544" cy="10075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679155" y="3607554"/>
            <a:ext cx="848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will</a:t>
            </a:r>
            <a:endParaRPr lang="en-US" sz="32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2501154" y="3634816"/>
            <a:ext cx="5847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[You.</a:t>
            </a:r>
            <a:r>
              <a:rPr lang="en-US" sz="3200" b="1" dirty="0" smtClean="0">
                <a:solidFill>
                  <a:srgbClr val="FF0000"/>
                </a:solidFill>
              </a:rPr>
              <a:t>2pl</a:t>
            </a:r>
            <a:r>
              <a:rPr lang="en-US" sz="3200" dirty="0" smtClean="0"/>
              <a:t>                and  children]</a:t>
            </a:r>
            <a:endParaRPr lang="en-US" sz="3200" dirty="0"/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5666754" y="3066705"/>
            <a:ext cx="646693" cy="6527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673246" y="3608568"/>
            <a:ext cx="1511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</a:t>
            </a:r>
            <a:r>
              <a:rPr lang="en-US" sz="3200" dirty="0" smtClean="0"/>
              <a:t>ill.</a:t>
            </a:r>
            <a:r>
              <a:rPr lang="en-US" sz="3200" b="1" dirty="0" smtClean="0">
                <a:solidFill>
                  <a:srgbClr val="FF0000"/>
                </a:solidFill>
              </a:rPr>
              <a:t>2pl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493142" y="1164039"/>
            <a:ext cx="595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</a:t>
            </a:r>
            <a:r>
              <a:rPr lang="en-US" sz="3200" dirty="0" smtClean="0"/>
              <a:t>P</a:t>
            </a:r>
            <a:endParaRPr lang="en-US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8512131" y="4360273"/>
            <a:ext cx="1424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&amp;P.</a:t>
            </a:r>
            <a:r>
              <a:rPr lang="en-US" sz="3200" b="1" dirty="0" smtClean="0">
                <a:solidFill>
                  <a:srgbClr val="FF0000"/>
                </a:solidFill>
              </a:rPr>
              <a:t>2pl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7637052" y="4136924"/>
            <a:ext cx="980514" cy="640432"/>
          </a:xfrm>
          <a:custGeom>
            <a:avLst/>
            <a:gdLst>
              <a:gd name="connsiteX0" fmla="*/ 456278 w 1263101"/>
              <a:gd name="connsiteY0" fmla="*/ 0 h 563943"/>
              <a:gd name="connsiteX1" fmla="*/ 34937 w 1263101"/>
              <a:gd name="connsiteY1" fmla="*/ 537882 h 563943"/>
              <a:gd name="connsiteX2" fmla="*/ 1263101 w 1263101"/>
              <a:gd name="connsiteY2" fmla="*/ 430306 h 563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63101" h="563943">
                <a:moveTo>
                  <a:pt x="456278" y="0"/>
                </a:moveTo>
                <a:cubicBezTo>
                  <a:pt x="178372" y="233082"/>
                  <a:pt x="-99534" y="466164"/>
                  <a:pt x="34937" y="537882"/>
                </a:cubicBezTo>
                <a:cubicBezTo>
                  <a:pt x="169407" y="609600"/>
                  <a:pt x="716254" y="519953"/>
                  <a:pt x="1263101" y="430306"/>
                </a:cubicBezTo>
              </a:path>
            </a:pathLst>
          </a:custGeom>
          <a:ln>
            <a:prstDash val="solid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4038837" y="3326831"/>
            <a:ext cx="632012" cy="404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908547" y="4646787"/>
            <a:ext cx="779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Agree</a:t>
            </a:r>
            <a:endParaRPr lang="en-US" i="1" dirty="0"/>
          </a:p>
        </p:txBody>
      </p:sp>
      <p:sp>
        <p:nvSpPr>
          <p:cNvPr id="71" name="Freeform 70"/>
          <p:cNvSpPr/>
          <p:nvPr/>
        </p:nvSpPr>
        <p:spPr>
          <a:xfrm>
            <a:off x="5262282" y="4114800"/>
            <a:ext cx="2921952" cy="658739"/>
          </a:xfrm>
          <a:custGeom>
            <a:avLst/>
            <a:gdLst>
              <a:gd name="connsiteX0" fmla="*/ 2859742 w 2921952"/>
              <a:gd name="connsiteY0" fmla="*/ 0 h 658739"/>
              <a:gd name="connsiteX1" fmla="*/ 2545977 w 2921952"/>
              <a:gd name="connsiteY1" fmla="*/ 654424 h 658739"/>
              <a:gd name="connsiteX2" fmla="*/ 0 w 2921952"/>
              <a:gd name="connsiteY2" fmla="*/ 233082 h 658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1952" h="658739">
                <a:moveTo>
                  <a:pt x="2859742" y="0"/>
                </a:moveTo>
                <a:cubicBezTo>
                  <a:pt x="2941171" y="307788"/>
                  <a:pt x="3022601" y="615577"/>
                  <a:pt x="2545977" y="654424"/>
                </a:cubicBezTo>
                <a:cubicBezTo>
                  <a:pt x="2069353" y="693271"/>
                  <a:pt x="1034676" y="463176"/>
                  <a:pt x="0" y="233082"/>
                </a:cubicBezTo>
              </a:path>
            </a:pathLst>
          </a:custGeom>
          <a:ln>
            <a:prstDash val="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ight Brace 71"/>
          <p:cNvSpPr/>
          <p:nvPr/>
        </p:nvSpPr>
        <p:spPr>
          <a:xfrm rot="5400000">
            <a:off x="4954345" y="1640119"/>
            <a:ext cx="357143" cy="520973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5600135" y="4585848"/>
            <a:ext cx="779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MV</a:t>
            </a:r>
            <a:endParaRPr lang="en-US" i="1" dirty="0"/>
          </a:p>
        </p:txBody>
      </p:sp>
      <p:sp>
        <p:nvSpPr>
          <p:cNvPr id="74" name="Freeform 73"/>
          <p:cNvSpPr/>
          <p:nvPr/>
        </p:nvSpPr>
        <p:spPr>
          <a:xfrm>
            <a:off x="3290047" y="4186518"/>
            <a:ext cx="1488141" cy="645479"/>
          </a:xfrm>
          <a:custGeom>
            <a:avLst/>
            <a:gdLst>
              <a:gd name="connsiteX0" fmla="*/ 1488141 w 1488141"/>
              <a:gd name="connsiteY0" fmla="*/ 0 h 645479"/>
              <a:gd name="connsiteX1" fmla="*/ 1174377 w 1488141"/>
              <a:gd name="connsiteY1" fmla="*/ 645458 h 645479"/>
              <a:gd name="connsiteX2" fmla="*/ 0 w 1488141"/>
              <a:gd name="connsiteY2" fmla="*/ 17929 h 645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8141" h="645479">
                <a:moveTo>
                  <a:pt x="1488141" y="0"/>
                </a:moveTo>
                <a:cubicBezTo>
                  <a:pt x="1455270" y="321235"/>
                  <a:pt x="1422400" y="642470"/>
                  <a:pt x="1174377" y="645458"/>
                </a:cubicBezTo>
                <a:cubicBezTo>
                  <a:pt x="926354" y="648446"/>
                  <a:pt x="463177" y="333187"/>
                  <a:pt x="0" y="17929"/>
                </a:cubicBezTo>
              </a:path>
            </a:pathLst>
          </a:custGeom>
          <a:ln>
            <a:prstDash val="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3448821" y="4603036"/>
            <a:ext cx="779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MV</a:t>
            </a:r>
            <a:endParaRPr lang="en-US" i="1" dirty="0"/>
          </a:p>
        </p:txBody>
      </p:sp>
      <p:sp>
        <p:nvSpPr>
          <p:cNvPr id="76" name="TextBox 75"/>
          <p:cNvSpPr txBox="1"/>
          <p:nvPr/>
        </p:nvSpPr>
        <p:spPr>
          <a:xfrm>
            <a:off x="6006673" y="4705742"/>
            <a:ext cx="5742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ym typeface="Wingdings" panose="05000000000000000000" pitchFamily="2" charset="2"/>
              </a:rPr>
              <a:t></a:t>
            </a:r>
            <a:endParaRPr lang="en-US" sz="4000" dirty="0"/>
          </a:p>
        </p:txBody>
      </p:sp>
      <p:sp>
        <p:nvSpPr>
          <p:cNvPr id="77" name="TextBox 76"/>
          <p:cNvSpPr txBox="1"/>
          <p:nvPr/>
        </p:nvSpPr>
        <p:spPr>
          <a:xfrm>
            <a:off x="3684118" y="4849257"/>
            <a:ext cx="5742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ym typeface="Wingdings" panose="05000000000000000000" pitchFamily="2" charset="2"/>
              </a:rPr>
              <a:t></a:t>
            </a:r>
            <a:endParaRPr lang="en-US" sz="4000" dirty="0"/>
          </a:p>
        </p:txBody>
      </p:sp>
      <p:sp>
        <p:nvSpPr>
          <p:cNvPr id="78" name="Title 1"/>
          <p:cNvSpPr>
            <a:spLocks noGrp="1"/>
          </p:cNvSpPr>
          <p:nvPr>
            <p:ph type="title"/>
          </p:nvPr>
        </p:nvSpPr>
        <p:spPr>
          <a:xfrm>
            <a:off x="578221" y="11219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An illustration: A case of morphological match</a:t>
            </a:r>
            <a:endParaRPr lang="en-US" sz="3600" dirty="0"/>
          </a:p>
        </p:txBody>
      </p:sp>
      <p:sp>
        <p:nvSpPr>
          <p:cNvPr id="80" name="TextBox 79"/>
          <p:cNvSpPr txBox="1"/>
          <p:nvPr/>
        </p:nvSpPr>
        <p:spPr>
          <a:xfrm>
            <a:off x="524538" y="1148213"/>
            <a:ext cx="71125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18. [You.</a:t>
            </a:r>
            <a:r>
              <a:rPr lang="en-US" sz="2000" b="1" dirty="0" smtClean="0">
                <a:solidFill>
                  <a:srgbClr val="FF0000"/>
                </a:solidFill>
              </a:rPr>
              <a:t>2PL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will.</a:t>
            </a:r>
            <a:r>
              <a:rPr lang="en-US" sz="2000" b="1" dirty="0" smtClean="0">
                <a:solidFill>
                  <a:srgbClr val="FF0000"/>
                </a:solidFill>
              </a:rPr>
              <a:t>2PL</a:t>
            </a:r>
            <a:r>
              <a:rPr lang="en-US" sz="2800" dirty="0" smtClean="0"/>
              <a:t> </a:t>
            </a:r>
            <a:r>
              <a:rPr lang="en-US" sz="2800" dirty="0"/>
              <a:t>and the </a:t>
            </a:r>
            <a:r>
              <a:rPr lang="en-US" sz="2800" dirty="0" smtClean="0"/>
              <a:t>children]</a:t>
            </a:r>
            <a:r>
              <a:rPr lang="en-US" sz="2000" b="1" dirty="0" smtClean="0">
                <a:solidFill>
                  <a:srgbClr val="FF0000"/>
                </a:solidFill>
              </a:rPr>
              <a:t>2PL</a:t>
            </a:r>
            <a:r>
              <a:rPr lang="en-US" sz="2800" dirty="0" smtClean="0"/>
              <a:t> </a:t>
            </a:r>
            <a:r>
              <a:rPr lang="en-US" sz="2800" dirty="0"/>
              <a:t>come.</a:t>
            </a:r>
          </a:p>
        </p:txBody>
      </p:sp>
    </p:spTree>
    <p:extLst>
      <p:ext uri="{BB962C8B-B14F-4D97-AF65-F5344CB8AC3E}">
        <p14:creationId xmlns:p14="http://schemas.microsoft.com/office/powerpoint/2010/main" val="95534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9A5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9A5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9A5A5"/>
                                      </p:to>
                                    </p:animClr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9A5A5"/>
                                      </p:to>
                                    </p:animClr>
                                    <p:set>
                                      <p:cBhvr>
                                        <p:cTn id="10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9A5A5"/>
                                      </p:to>
                                    </p:animClr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1.11022E-16 L -0.30599 0.00116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46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9A5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29" grpId="0"/>
      <p:bldP spid="36" grpId="0"/>
      <p:bldP spid="41" grpId="0"/>
      <p:bldP spid="43" grpId="0"/>
      <p:bldP spid="26" grpId="0"/>
      <p:bldP spid="44" grpId="0"/>
      <p:bldP spid="44" grpId="1"/>
      <p:bldP spid="45" grpId="0"/>
      <p:bldP spid="50" grpId="0"/>
      <p:bldP spid="50" grpId="1"/>
      <p:bldP spid="51" grpId="0"/>
      <p:bldP spid="54" grpId="0"/>
      <p:bldP spid="54" grpId="1"/>
      <p:bldP spid="57" grpId="0" animBg="1"/>
      <p:bldP spid="57" grpId="1" animBg="1"/>
      <p:bldP spid="63" grpId="0"/>
      <p:bldP spid="63" grpId="1"/>
      <p:bldP spid="71" grpId="0" animBg="1"/>
      <p:bldP spid="71" grpId="1" animBg="1"/>
      <p:bldP spid="72" grpId="0" animBg="1"/>
      <p:bldP spid="72" grpId="1" animBg="1"/>
      <p:bldP spid="73" grpId="0"/>
      <p:bldP spid="73" grpId="1"/>
      <p:bldP spid="74" grpId="0" animBg="1"/>
      <p:bldP spid="75" grpId="0"/>
      <p:bldP spid="76" grpId="0"/>
      <p:bldP spid="76" grpId="1"/>
      <p:bldP spid="7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9" y="1799872"/>
            <a:ext cx="11156576" cy="4928477"/>
          </a:xfrm>
        </p:spPr>
        <p:txBody>
          <a:bodyPr>
            <a:normAutofit fontScale="92500"/>
          </a:bodyPr>
          <a:lstStyle/>
          <a:p>
            <a:r>
              <a:rPr lang="en-US" sz="3600" dirty="0" smtClean="0"/>
              <a:t>However, when the </a:t>
            </a:r>
            <a:r>
              <a:rPr lang="en-US" sz="3600" i="1" dirty="0" err="1">
                <a:solidFill>
                  <a:srgbClr val="FF0000"/>
                </a:solidFill>
              </a:rPr>
              <a:t>the</a:t>
            </a:r>
            <a:r>
              <a:rPr lang="en-US" sz="3600" i="1" dirty="0">
                <a:solidFill>
                  <a:srgbClr val="FF0000"/>
                </a:solidFill>
              </a:rPr>
              <a:t> </a:t>
            </a:r>
            <a:r>
              <a:rPr lang="el-GR" sz="3600" i="1" dirty="0">
                <a:solidFill>
                  <a:srgbClr val="FF0000"/>
                </a:solidFill>
              </a:rPr>
              <a:t>ϕ</a:t>
            </a:r>
            <a:r>
              <a:rPr lang="en-US" sz="3600" i="1" dirty="0">
                <a:solidFill>
                  <a:srgbClr val="FF0000"/>
                </a:solidFill>
              </a:rPr>
              <a:t>-features of the first conjunct </a:t>
            </a:r>
            <a:r>
              <a:rPr lang="en-US" sz="3600" dirty="0"/>
              <a:t>(</a:t>
            </a:r>
            <a:r>
              <a:rPr lang="en-US" sz="3600" i="1" dirty="0" err="1"/>
              <a:t>djeca</a:t>
            </a:r>
            <a:r>
              <a:rPr lang="en-US" sz="3600" i="1" dirty="0"/>
              <a:t> </a:t>
            </a:r>
            <a:r>
              <a:rPr lang="en-US" sz="3600" dirty="0"/>
              <a:t>‘children</a:t>
            </a:r>
            <a:r>
              <a:rPr lang="en-US" sz="3600" dirty="0" smtClean="0"/>
              <a:t>’ </a:t>
            </a:r>
            <a:r>
              <a:rPr lang="en-US" sz="3600" b="1" dirty="0" smtClean="0"/>
              <a:t>3pl</a:t>
            </a:r>
            <a:r>
              <a:rPr lang="en-US" sz="3600" dirty="0" smtClean="0"/>
              <a:t>), </a:t>
            </a:r>
            <a:r>
              <a:rPr lang="en-US" sz="3600" i="1" dirty="0" smtClean="0">
                <a:solidFill>
                  <a:srgbClr val="FF0000"/>
                </a:solidFill>
              </a:rPr>
              <a:t>are different from the </a:t>
            </a:r>
            <a:r>
              <a:rPr lang="el-GR" sz="3600" i="1" dirty="0">
                <a:solidFill>
                  <a:srgbClr val="FF0000"/>
                </a:solidFill>
              </a:rPr>
              <a:t>ϕ</a:t>
            </a:r>
            <a:r>
              <a:rPr lang="en-US" sz="3600" i="1" dirty="0">
                <a:solidFill>
                  <a:srgbClr val="FF0000"/>
                </a:solidFill>
              </a:rPr>
              <a:t>-features of the entire &amp;</a:t>
            </a:r>
            <a:r>
              <a:rPr lang="en-US" sz="3600" i="1" dirty="0" smtClean="0">
                <a:solidFill>
                  <a:srgbClr val="FF0000"/>
                </a:solidFill>
              </a:rPr>
              <a:t>P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/>
              <a:t>(2pl), </a:t>
            </a:r>
            <a:r>
              <a:rPr lang="en-US" sz="3600" dirty="0" smtClean="0"/>
              <a:t>morphological mismatch obtains, and the 1W placement is degraded.</a:t>
            </a:r>
          </a:p>
          <a:p>
            <a:pPr marL="0" indent="0"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r>
              <a:rPr lang="en-US" sz="3600" dirty="0" smtClean="0"/>
              <a:t>13. a. </a:t>
            </a:r>
            <a:r>
              <a:rPr lang="en-US" sz="3600" dirty="0"/>
              <a:t>[</a:t>
            </a:r>
            <a:r>
              <a:rPr lang="en-US" sz="3600" b="1" dirty="0"/>
              <a:t>D</a:t>
            </a:r>
            <a:r>
              <a:rPr lang="hr-BA" sz="3600" b="1" dirty="0"/>
              <a:t>jeca</a:t>
            </a:r>
            <a:r>
              <a:rPr lang="en-US" sz="3600" b="1" dirty="0"/>
              <a:t>      </a:t>
            </a:r>
            <a:r>
              <a:rPr lang="en-US" sz="3600" b="1" dirty="0" err="1"/>
              <a:t>i</a:t>
            </a:r>
            <a:r>
              <a:rPr lang="en-US" sz="3600" b="1" dirty="0"/>
              <a:t>      v</a:t>
            </a:r>
            <a:r>
              <a:rPr lang="en-US" sz="3600" b="1" dirty="0" smtClean="0"/>
              <a:t>i </a:t>
            </a:r>
            <a:r>
              <a:rPr lang="en-US" sz="3600" dirty="0"/>
              <a:t>] </a:t>
            </a:r>
            <a:r>
              <a:rPr lang="en-US" sz="3600" dirty="0" smtClean="0"/>
              <a:t>          </a:t>
            </a:r>
            <a:r>
              <a:rPr lang="en-US" sz="3600" b="1" dirty="0" err="1" smtClean="0">
                <a:solidFill>
                  <a:srgbClr val="FF0000"/>
                </a:solidFill>
              </a:rPr>
              <a:t>ćete</a:t>
            </a:r>
            <a:r>
              <a:rPr lang="en-US" sz="3600" dirty="0" smtClean="0"/>
              <a:t>       </a:t>
            </a:r>
            <a:r>
              <a:rPr lang="hr-BA" sz="3600" dirty="0" smtClean="0"/>
              <a:t>nastaviti </a:t>
            </a:r>
            <a:r>
              <a:rPr lang="en-US" sz="3600" dirty="0" smtClean="0"/>
              <a:t> </a:t>
            </a:r>
            <a:r>
              <a:rPr lang="hr-BA" sz="3600" dirty="0"/>
              <a:t>dalje</a:t>
            </a:r>
            <a:r>
              <a:rPr lang="en-US" sz="3600" dirty="0"/>
              <a:t>.		</a:t>
            </a:r>
            <a:r>
              <a:rPr lang="en-US" sz="3600" dirty="0" smtClean="0"/>
              <a:t>1P</a:t>
            </a:r>
            <a:r>
              <a:rPr lang="sr-Latn-RS" sz="3600" dirty="0"/>
              <a:t/>
            </a:r>
            <a:br>
              <a:rPr lang="sr-Latn-RS" sz="3600" dirty="0"/>
            </a:br>
            <a:r>
              <a:rPr lang="sr-Latn-RS" sz="3600" dirty="0"/>
              <a:t> 	</a:t>
            </a:r>
            <a:r>
              <a:rPr lang="en-US" sz="3600" dirty="0"/>
              <a:t>       children and </a:t>
            </a:r>
            <a:r>
              <a:rPr lang="en-US" sz="3600" dirty="0" smtClean="0"/>
              <a:t>you.2pl   will.</a:t>
            </a:r>
            <a:r>
              <a:rPr lang="en-US" sz="3600" b="1" dirty="0" smtClean="0">
                <a:solidFill>
                  <a:srgbClr val="FF0000"/>
                </a:solidFill>
              </a:rPr>
              <a:t>2pl</a:t>
            </a:r>
            <a:r>
              <a:rPr lang="en-US" sz="3600" dirty="0" smtClean="0"/>
              <a:t> </a:t>
            </a:r>
            <a:r>
              <a:rPr lang="en-US" sz="3600" dirty="0"/>
              <a:t>continue </a:t>
            </a:r>
            <a:r>
              <a:rPr lang="en-US" sz="3600" dirty="0" smtClean="0"/>
              <a:t> further</a:t>
            </a:r>
            <a:r>
              <a:rPr lang="sr-Latn-RS" sz="3600" dirty="0"/>
              <a:t/>
            </a:r>
            <a:br>
              <a:rPr lang="sr-Latn-RS" sz="3600" dirty="0"/>
            </a:br>
            <a:r>
              <a:rPr lang="en-US" sz="3600" dirty="0"/>
              <a:t>       	</a:t>
            </a:r>
            <a:r>
              <a:rPr lang="en-US" sz="3600" dirty="0" smtClean="0"/>
              <a:t> </a:t>
            </a:r>
            <a:r>
              <a:rPr lang="en-US" sz="3600" dirty="0"/>
              <a:t>‘The children and </a:t>
            </a:r>
            <a:r>
              <a:rPr lang="en-US" sz="3600" dirty="0" smtClean="0"/>
              <a:t>you </a:t>
            </a:r>
            <a:r>
              <a:rPr lang="en-US" sz="3600" dirty="0"/>
              <a:t>will go on.’</a:t>
            </a:r>
          </a:p>
          <a:p>
            <a:pPr marL="0" indent="0"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r>
              <a:rPr lang="en-US" sz="3600" dirty="0" smtClean="0"/>
              <a:t>       b. </a:t>
            </a:r>
            <a:r>
              <a:rPr lang="en-US" sz="3600" baseline="30000" dirty="0" smtClean="0"/>
              <a:t>??</a:t>
            </a:r>
            <a:r>
              <a:rPr lang="en-US" sz="3600" dirty="0" smtClean="0"/>
              <a:t>[</a:t>
            </a:r>
            <a:r>
              <a:rPr lang="en-US" sz="3600" b="1" dirty="0" err="1" smtClean="0"/>
              <a:t>Djeca</a:t>
            </a:r>
            <a:r>
              <a:rPr lang="en-US" sz="3600" dirty="0" smtClean="0"/>
              <a:t>            </a:t>
            </a:r>
            <a:r>
              <a:rPr lang="hr-BA" sz="3600" b="1" dirty="0" smtClean="0">
                <a:solidFill>
                  <a:srgbClr val="FF0000"/>
                </a:solidFill>
              </a:rPr>
              <a:t>ć</a:t>
            </a:r>
            <a:r>
              <a:rPr lang="en-US" sz="3600" b="1" dirty="0" err="1" smtClean="0">
                <a:solidFill>
                  <a:srgbClr val="FF0000"/>
                </a:solidFill>
              </a:rPr>
              <a:t>ete</a:t>
            </a:r>
            <a:r>
              <a:rPr lang="en-US" sz="3600" b="1" dirty="0" smtClean="0">
                <a:solidFill>
                  <a:srgbClr val="FF0000"/>
                </a:solidFill>
              </a:rPr>
              <a:t>       </a:t>
            </a:r>
            <a:r>
              <a:rPr lang="en-US" sz="3600" b="1" dirty="0" err="1" smtClean="0"/>
              <a:t>i</a:t>
            </a:r>
            <a:r>
              <a:rPr lang="en-US" sz="3600" b="1" dirty="0" smtClean="0"/>
              <a:t>      vi</a:t>
            </a:r>
            <a:r>
              <a:rPr lang="en-US" sz="3600" dirty="0" smtClean="0"/>
              <a:t>]           </a:t>
            </a:r>
            <a:r>
              <a:rPr lang="en-US" sz="3600" dirty="0" err="1" smtClean="0"/>
              <a:t>nastaviti</a:t>
            </a:r>
            <a:r>
              <a:rPr lang="en-US" sz="3600" dirty="0" smtClean="0"/>
              <a:t> </a:t>
            </a:r>
            <a:r>
              <a:rPr lang="en-US" sz="3600" dirty="0" err="1" smtClean="0"/>
              <a:t>dalje</a:t>
            </a:r>
            <a:r>
              <a:rPr lang="en-US" sz="3600" dirty="0" smtClean="0"/>
              <a:t>. 	1W</a:t>
            </a:r>
          </a:p>
          <a:p>
            <a:pPr marL="0" indent="0"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r>
              <a:rPr lang="en-US" sz="3600" dirty="0"/>
              <a:t> </a:t>
            </a:r>
            <a:r>
              <a:rPr lang="en-US" sz="3600" dirty="0" smtClean="0"/>
              <a:t>              children.</a:t>
            </a:r>
            <a:r>
              <a:rPr lang="en-US" sz="3600" b="1" dirty="0" smtClean="0">
                <a:solidFill>
                  <a:srgbClr val="FF0000"/>
                </a:solidFill>
              </a:rPr>
              <a:t>3pl</a:t>
            </a:r>
            <a:r>
              <a:rPr lang="en-US" sz="3600" b="1" dirty="0" smtClean="0"/>
              <a:t> </a:t>
            </a:r>
            <a:r>
              <a:rPr lang="en-US" sz="3600" dirty="0" smtClean="0"/>
              <a:t>will.</a:t>
            </a:r>
            <a:r>
              <a:rPr lang="en-US" sz="3600" b="1" dirty="0" smtClean="0">
                <a:solidFill>
                  <a:srgbClr val="FF0000"/>
                </a:solidFill>
              </a:rPr>
              <a:t>2</a:t>
            </a:r>
            <a:r>
              <a:rPr lang="hr-BA" sz="3600" b="1" dirty="0" smtClean="0">
                <a:solidFill>
                  <a:srgbClr val="FF0000"/>
                </a:solidFill>
              </a:rPr>
              <a:t>pl</a:t>
            </a:r>
            <a:r>
              <a:rPr lang="en-US" sz="3600" dirty="0" smtClean="0"/>
              <a:t> and you.</a:t>
            </a:r>
            <a:r>
              <a:rPr lang="en-US" sz="3600" b="1" dirty="0" smtClean="0"/>
              <a:t>2pl</a:t>
            </a:r>
            <a:r>
              <a:rPr lang="en-US" sz="3600" dirty="0" smtClean="0"/>
              <a:t>  continue further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27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8220" y="11219"/>
            <a:ext cx="11479309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An illustration: A case of morphological mismatch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2539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28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055353" y="5771575"/>
            <a:ext cx="43672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[Children.</a:t>
            </a:r>
            <a:r>
              <a:rPr lang="en-US" sz="3200" b="1" dirty="0">
                <a:solidFill>
                  <a:srgbClr val="FF0000"/>
                </a:solidFill>
              </a:rPr>
              <a:t>3</a:t>
            </a:r>
            <a:r>
              <a:rPr lang="en-US" sz="3200" b="1" dirty="0" smtClean="0">
                <a:solidFill>
                  <a:srgbClr val="FF0000"/>
                </a:solidFill>
              </a:rPr>
              <a:t>pl</a:t>
            </a:r>
            <a:r>
              <a:rPr lang="en-US" sz="3200" dirty="0" smtClean="0"/>
              <a:t>  and    you]</a:t>
            </a:r>
            <a:endParaRPr lang="en-US" sz="3200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9657457" y="5477435"/>
            <a:ext cx="400944" cy="4132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8264572" y="4883096"/>
            <a:ext cx="834788" cy="9433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710982" y="3227554"/>
            <a:ext cx="663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Cl.</a:t>
            </a:r>
            <a:endParaRPr lang="en-US" sz="3200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8919327" y="3805406"/>
            <a:ext cx="542410" cy="5897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9457899" y="3806350"/>
            <a:ext cx="859808" cy="5887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0132892" y="4360274"/>
            <a:ext cx="595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v</a:t>
            </a:r>
            <a:r>
              <a:rPr lang="en-US" sz="3200" dirty="0" smtClean="0"/>
              <a:t>’</a:t>
            </a:r>
            <a:endParaRPr lang="en-US" sz="3200" dirty="0"/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7979155" y="2709705"/>
            <a:ext cx="620750" cy="6437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8598091" y="2711905"/>
            <a:ext cx="859808" cy="5887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9217356" y="3236588"/>
            <a:ext cx="595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vP</a:t>
            </a:r>
            <a:endParaRPr lang="en-US" sz="3200" dirty="0"/>
          </a:p>
        </p:txBody>
      </p:sp>
      <p:sp>
        <p:nvSpPr>
          <p:cNvPr id="43" name="TextBox 42"/>
          <p:cNvSpPr txBox="1"/>
          <p:nvPr/>
        </p:nvSpPr>
        <p:spPr>
          <a:xfrm>
            <a:off x="8374757" y="2183920"/>
            <a:ext cx="595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T’</a:t>
            </a:r>
            <a:endParaRPr lang="en-US" sz="32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7737782" y="1677543"/>
            <a:ext cx="860309" cy="6102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747480" y="1677797"/>
            <a:ext cx="1991525" cy="5887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219479" y="2183919"/>
            <a:ext cx="1455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&amp;P.</a:t>
            </a:r>
            <a:r>
              <a:rPr lang="en-US" sz="3200" b="1" dirty="0" smtClean="0">
                <a:solidFill>
                  <a:srgbClr val="FF0000"/>
                </a:solidFill>
              </a:rPr>
              <a:t>2pl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9099360" y="4883096"/>
            <a:ext cx="1628916" cy="10075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038866" y="2711905"/>
            <a:ext cx="2699916" cy="979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730850" y="2711905"/>
            <a:ext cx="1646544" cy="10075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679155" y="3607554"/>
            <a:ext cx="848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will</a:t>
            </a:r>
            <a:endParaRPr lang="en-US" sz="32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1945341" y="3625851"/>
            <a:ext cx="64031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[Children.</a:t>
            </a:r>
            <a:r>
              <a:rPr lang="en-US" sz="3200" b="1" dirty="0" smtClean="0">
                <a:solidFill>
                  <a:srgbClr val="FF0000"/>
                </a:solidFill>
              </a:rPr>
              <a:t>3pl</a:t>
            </a:r>
            <a:r>
              <a:rPr lang="en-US" sz="3200" dirty="0" smtClean="0"/>
              <a:t>                 and      you]</a:t>
            </a:r>
            <a:endParaRPr lang="en-US" sz="3200" dirty="0"/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6017579" y="3287547"/>
            <a:ext cx="648918" cy="4954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673246" y="3608568"/>
            <a:ext cx="1511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</a:t>
            </a:r>
            <a:r>
              <a:rPr lang="en-US" sz="3200" dirty="0" smtClean="0"/>
              <a:t>ill.</a:t>
            </a:r>
            <a:r>
              <a:rPr lang="en-US" sz="3200" b="1" dirty="0" smtClean="0">
                <a:solidFill>
                  <a:srgbClr val="FF0000"/>
                </a:solidFill>
              </a:rPr>
              <a:t>2pl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493142" y="1164039"/>
            <a:ext cx="595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</a:t>
            </a:r>
            <a:r>
              <a:rPr lang="en-US" sz="3200" dirty="0" smtClean="0"/>
              <a:t>P</a:t>
            </a:r>
            <a:endParaRPr lang="en-US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8512131" y="4360273"/>
            <a:ext cx="1424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&amp;P.</a:t>
            </a:r>
            <a:r>
              <a:rPr lang="en-US" sz="3200" b="1" dirty="0" smtClean="0">
                <a:solidFill>
                  <a:srgbClr val="FF0000"/>
                </a:solidFill>
              </a:rPr>
              <a:t>2pl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7637052" y="4136924"/>
            <a:ext cx="980514" cy="640432"/>
          </a:xfrm>
          <a:custGeom>
            <a:avLst/>
            <a:gdLst>
              <a:gd name="connsiteX0" fmla="*/ 456278 w 1263101"/>
              <a:gd name="connsiteY0" fmla="*/ 0 h 563943"/>
              <a:gd name="connsiteX1" fmla="*/ 34937 w 1263101"/>
              <a:gd name="connsiteY1" fmla="*/ 537882 h 563943"/>
              <a:gd name="connsiteX2" fmla="*/ 1263101 w 1263101"/>
              <a:gd name="connsiteY2" fmla="*/ 430306 h 563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63101" h="563943">
                <a:moveTo>
                  <a:pt x="456278" y="0"/>
                </a:moveTo>
                <a:cubicBezTo>
                  <a:pt x="178372" y="233082"/>
                  <a:pt x="-99534" y="466164"/>
                  <a:pt x="34937" y="537882"/>
                </a:cubicBezTo>
                <a:cubicBezTo>
                  <a:pt x="169407" y="609600"/>
                  <a:pt x="716254" y="519953"/>
                  <a:pt x="1263101" y="430306"/>
                </a:cubicBezTo>
              </a:path>
            </a:pathLst>
          </a:custGeom>
          <a:ln>
            <a:prstDash val="solid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4038837" y="3326831"/>
            <a:ext cx="632012" cy="404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908547" y="4646787"/>
            <a:ext cx="779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Agree</a:t>
            </a:r>
            <a:endParaRPr lang="en-US" i="1" dirty="0"/>
          </a:p>
        </p:txBody>
      </p:sp>
      <p:sp>
        <p:nvSpPr>
          <p:cNvPr id="71" name="Freeform 70"/>
          <p:cNvSpPr/>
          <p:nvPr/>
        </p:nvSpPr>
        <p:spPr>
          <a:xfrm>
            <a:off x="5262282" y="4114800"/>
            <a:ext cx="2921952" cy="658739"/>
          </a:xfrm>
          <a:custGeom>
            <a:avLst/>
            <a:gdLst>
              <a:gd name="connsiteX0" fmla="*/ 2859742 w 2921952"/>
              <a:gd name="connsiteY0" fmla="*/ 0 h 658739"/>
              <a:gd name="connsiteX1" fmla="*/ 2545977 w 2921952"/>
              <a:gd name="connsiteY1" fmla="*/ 654424 h 658739"/>
              <a:gd name="connsiteX2" fmla="*/ 0 w 2921952"/>
              <a:gd name="connsiteY2" fmla="*/ 233082 h 658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1952" h="658739">
                <a:moveTo>
                  <a:pt x="2859742" y="0"/>
                </a:moveTo>
                <a:cubicBezTo>
                  <a:pt x="2941171" y="307788"/>
                  <a:pt x="3022601" y="615577"/>
                  <a:pt x="2545977" y="654424"/>
                </a:cubicBezTo>
                <a:cubicBezTo>
                  <a:pt x="2069353" y="693271"/>
                  <a:pt x="1034676" y="463176"/>
                  <a:pt x="0" y="233082"/>
                </a:cubicBezTo>
              </a:path>
            </a:pathLst>
          </a:custGeom>
          <a:ln>
            <a:prstDash val="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ight Brace 71"/>
          <p:cNvSpPr/>
          <p:nvPr/>
        </p:nvSpPr>
        <p:spPr>
          <a:xfrm rot="5400000">
            <a:off x="4652969" y="1439474"/>
            <a:ext cx="357143" cy="5611022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5600135" y="4585848"/>
            <a:ext cx="779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MV</a:t>
            </a:r>
            <a:endParaRPr lang="en-US" i="1" dirty="0"/>
          </a:p>
        </p:txBody>
      </p:sp>
      <p:sp>
        <p:nvSpPr>
          <p:cNvPr id="74" name="Freeform 73"/>
          <p:cNvSpPr/>
          <p:nvPr/>
        </p:nvSpPr>
        <p:spPr>
          <a:xfrm>
            <a:off x="3290047" y="4186518"/>
            <a:ext cx="1488141" cy="645479"/>
          </a:xfrm>
          <a:custGeom>
            <a:avLst/>
            <a:gdLst>
              <a:gd name="connsiteX0" fmla="*/ 1488141 w 1488141"/>
              <a:gd name="connsiteY0" fmla="*/ 0 h 645479"/>
              <a:gd name="connsiteX1" fmla="*/ 1174377 w 1488141"/>
              <a:gd name="connsiteY1" fmla="*/ 645458 h 645479"/>
              <a:gd name="connsiteX2" fmla="*/ 0 w 1488141"/>
              <a:gd name="connsiteY2" fmla="*/ 17929 h 645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8141" h="645479">
                <a:moveTo>
                  <a:pt x="1488141" y="0"/>
                </a:moveTo>
                <a:cubicBezTo>
                  <a:pt x="1455270" y="321235"/>
                  <a:pt x="1422400" y="642470"/>
                  <a:pt x="1174377" y="645458"/>
                </a:cubicBezTo>
                <a:cubicBezTo>
                  <a:pt x="926354" y="648446"/>
                  <a:pt x="463177" y="333187"/>
                  <a:pt x="0" y="17929"/>
                </a:cubicBezTo>
              </a:path>
            </a:pathLst>
          </a:custGeom>
          <a:ln>
            <a:prstDash val="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3448821" y="4603036"/>
            <a:ext cx="779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MV</a:t>
            </a:r>
            <a:endParaRPr lang="en-US" i="1" dirty="0"/>
          </a:p>
        </p:txBody>
      </p:sp>
      <p:sp>
        <p:nvSpPr>
          <p:cNvPr id="76" name="TextBox 75"/>
          <p:cNvSpPr txBox="1"/>
          <p:nvPr/>
        </p:nvSpPr>
        <p:spPr>
          <a:xfrm>
            <a:off x="6006673" y="4705742"/>
            <a:ext cx="5742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ym typeface="Wingdings" panose="05000000000000000000" pitchFamily="2" charset="2"/>
              </a:rPr>
              <a:t></a:t>
            </a:r>
            <a:endParaRPr lang="en-US" sz="4000" dirty="0"/>
          </a:p>
        </p:txBody>
      </p:sp>
      <p:sp>
        <p:nvSpPr>
          <p:cNvPr id="77" name="TextBox 76"/>
          <p:cNvSpPr txBox="1"/>
          <p:nvPr/>
        </p:nvSpPr>
        <p:spPr>
          <a:xfrm>
            <a:off x="3684118" y="4849257"/>
            <a:ext cx="5742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ym typeface="Wingdings" panose="05000000000000000000" pitchFamily="2" charset="2"/>
              </a:rPr>
              <a:t></a:t>
            </a:r>
            <a:endParaRPr lang="en-US" sz="4000" dirty="0"/>
          </a:p>
        </p:txBody>
      </p:sp>
      <p:sp>
        <p:nvSpPr>
          <p:cNvPr id="78" name="Title 1"/>
          <p:cNvSpPr>
            <a:spLocks noGrp="1"/>
          </p:cNvSpPr>
          <p:nvPr>
            <p:ph type="title"/>
          </p:nvPr>
        </p:nvSpPr>
        <p:spPr>
          <a:xfrm>
            <a:off x="578220" y="11219"/>
            <a:ext cx="11479309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An illustration: A case of morphological mismatch</a:t>
            </a:r>
            <a:endParaRPr lang="en-US" sz="3600" dirty="0"/>
          </a:p>
        </p:txBody>
      </p:sp>
      <p:sp>
        <p:nvSpPr>
          <p:cNvPr id="80" name="TextBox 79"/>
          <p:cNvSpPr txBox="1"/>
          <p:nvPr/>
        </p:nvSpPr>
        <p:spPr>
          <a:xfrm>
            <a:off x="524538" y="1184073"/>
            <a:ext cx="65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19. </a:t>
            </a:r>
            <a:r>
              <a:rPr lang="en-US" sz="2800" baseline="30000" dirty="0" smtClean="0"/>
              <a:t>??</a:t>
            </a:r>
            <a:r>
              <a:rPr lang="en-US" sz="2800" dirty="0" smtClean="0"/>
              <a:t>[Children.</a:t>
            </a:r>
            <a:r>
              <a:rPr lang="en-US" sz="2000" b="1" dirty="0" smtClean="0">
                <a:solidFill>
                  <a:srgbClr val="FF0000"/>
                </a:solidFill>
              </a:rPr>
              <a:t>3PL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will.</a:t>
            </a:r>
            <a:r>
              <a:rPr lang="en-US" sz="2000" b="1" dirty="0" smtClean="0">
                <a:solidFill>
                  <a:srgbClr val="FF0000"/>
                </a:solidFill>
              </a:rPr>
              <a:t>2PL</a:t>
            </a:r>
            <a:r>
              <a:rPr lang="en-US" sz="2800" dirty="0" smtClean="0"/>
              <a:t> </a:t>
            </a:r>
            <a:r>
              <a:rPr lang="en-US" sz="2800" dirty="0"/>
              <a:t>and </a:t>
            </a:r>
            <a:r>
              <a:rPr lang="en-US" sz="2800" dirty="0" smtClean="0"/>
              <a:t>you]</a:t>
            </a:r>
            <a:r>
              <a:rPr lang="en-US" sz="2000" b="1" dirty="0" smtClean="0">
                <a:solidFill>
                  <a:srgbClr val="FF0000"/>
                </a:solidFill>
              </a:rPr>
              <a:t>2PL</a:t>
            </a:r>
            <a:r>
              <a:rPr lang="en-US" sz="2800" dirty="0" smtClean="0"/>
              <a:t> </a:t>
            </a:r>
            <a:r>
              <a:rPr lang="en-US" sz="2800" dirty="0"/>
              <a:t>come.</a:t>
            </a:r>
          </a:p>
        </p:txBody>
      </p:sp>
    </p:spTree>
    <p:extLst>
      <p:ext uri="{BB962C8B-B14F-4D97-AF65-F5344CB8AC3E}">
        <p14:creationId xmlns:p14="http://schemas.microsoft.com/office/powerpoint/2010/main" val="251659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9A5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9A5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9A5A5"/>
                                      </p:to>
                                    </p:animClr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9A5A5"/>
                                      </p:to>
                                    </p:animClr>
                                    <p:set>
                                      <p:cBhvr>
                                        <p:cTn id="10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9A5A5"/>
                                      </p:to>
                                    </p:animClr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1.11022E-16 L -0.28399 0.00347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06" y="162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9A5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29" grpId="0"/>
      <p:bldP spid="36" grpId="0"/>
      <p:bldP spid="41" grpId="0"/>
      <p:bldP spid="43" grpId="0"/>
      <p:bldP spid="26" grpId="0"/>
      <p:bldP spid="44" grpId="0"/>
      <p:bldP spid="44" grpId="1"/>
      <p:bldP spid="45" grpId="0"/>
      <p:bldP spid="50" grpId="0"/>
      <p:bldP spid="50" grpId="1"/>
      <p:bldP spid="51" grpId="0"/>
      <p:bldP spid="54" grpId="0"/>
      <p:bldP spid="54" grpId="1"/>
      <p:bldP spid="57" grpId="0" animBg="1"/>
      <p:bldP spid="57" grpId="1" animBg="1"/>
      <p:bldP spid="63" grpId="0"/>
      <p:bldP spid="63" grpId="1"/>
      <p:bldP spid="71" grpId="0" animBg="1"/>
      <p:bldP spid="71" grpId="1" animBg="1"/>
      <p:bldP spid="72" grpId="0" animBg="1"/>
      <p:bldP spid="72" grpId="1" animBg="1"/>
      <p:bldP spid="73" grpId="0"/>
      <p:bldP spid="73" grpId="1"/>
      <p:bldP spid="74" grpId="0" animBg="1"/>
      <p:bldP spid="75" grpId="0"/>
      <p:bldP spid="76" grpId="0"/>
      <p:bldP spid="76" grpId="1"/>
      <p:bldP spid="7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9" y="1799872"/>
            <a:ext cx="11156576" cy="492847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Finally, if the </a:t>
            </a:r>
            <a:r>
              <a:rPr lang="el-GR" sz="3200" dirty="0"/>
              <a:t>ϕ</a:t>
            </a:r>
            <a:r>
              <a:rPr lang="en-US" sz="3200" dirty="0"/>
              <a:t>-features of the first conjunct </a:t>
            </a:r>
            <a:r>
              <a:rPr lang="en-US" sz="3200" dirty="0" smtClean="0"/>
              <a:t>(</a:t>
            </a:r>
            <a:r>
              <a:rPr lang="en-US" sz="3200" i="1" dirty="0" err="1" smtClean="0"/>
              <a:t>sestra</a:t>
            </a:r>
            <a:r>
              <a:rPr lang="en-US" sz="3200" i="1" dirty="0" smtClean="0"/>
              <a:t> </a:t>
            </a:r>
            <a:r>
              <a:rPr lang="en-US" sz="3200" dirty="0" smtClean="0"/>
              <a:t>‘sister’ </a:t>
            </a:r>
            <a:r>
              <a:rPr lang="en-US" sz="3200" b="1" dirty="0" smtClean="0">
                <a:solidFill>
                  <a:srgbClr val="FF0000"/>
                </a:solidFill>
              </a:rPr>
              <a:t>3sg</a:t>
            </a:r>
            <a:r>
              <a:rPr lang="en-US" sz="3200" dirty="0" smtClean="0"/>
              <a:t>), </a:t>
            </a:r>
            <a:r>
              <a:rPr lang="en-US" sz="3200" dirty="0"/>
              <a:t>are different from the </a:t>
            </a:r>
            <a:r>
              <a:rPr lang="el-GR" sz="3200" dirty="0"/>
              <a:t>ϕ</a:t>
            </a:r>
            <a:r>
              <a:rPr lang="en-US" sz="3200" dirty="0"/>
              <a:t>-features of the entire &amp;P </a:t>
            </a:r>
            <a:r>
              <a:rPr lang="en-US" sz="3200" dirty="0" smtClean="0"/>
              <a:t>(</a:t>
            </a:r>
            <a:r>
              <a:rPr lang="en-US" sz="3200" b="1" dirty="0" smtClean="0">
                <a:solidFill>
                  <a:srgbClr val="FF0000"/>
                </a:solidFill>
              </a:rPr>
              <a:t>3pl</a:t>
            </a:r>
            <a:r>
              <a:rPr lang="en-US" sz="3200" dirty="0" smtClean="0"/>
              <a:t>), but agreement with either yields the same form of the </a:t>
            </a:r>
            <a:r>
              <a:rPr lang="en-US" sz="3200" dirty="0" err="1" smtClean="0"/>
              <a:t>clitic</a:t>
            </a:r>
            <a:r>
              <a:rPr lang="en-US" sz="3200" dirty="0" smtClean="0"/>
              <a:t>, 1W placement of the </a:t>
            </a:r>
            <a:r>
              <a:rPr lang="en-US" sz="3200" dirty="0" err="1" smtClean="0"/>
              <a:t>clitic</a:t>
            </a:r>
            <a:r>
              <a:rPr lang="en-US" sz="3200" dirty="0" smtClean="0"/>
              <a:t> is well-formed.</a:t>
            </a:r>
          </a:p>
          <a:p>
            <a:pPr marL="0" indent="0">
              <a:buNone/>
            </a:pPr>
            <a:r>
              <a:rPr lang="en-US" dirty="0" smtClean="0"/>
              <a:t>15</a:t>
            </a:r>
            <a:r>
              <a:rPr lang="hr-BA" dirty="0" smtClean="0"/>
              <a:t>. </a:t>
            </a:r>
            <a:r>
              <a:rPr lang="en-US" dirty="0"/>
              <a:t>[</a:t>
            </a:r>
            <a:r>
              <a:rPr lang="en-US" b="1" dirty="0" err="1"/>
              <a:t>Sestra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      </a:t>
            </a:r>
            <a:r>
              <a:rPr lang="en-US" b="1" dirty="0" err="1"/>
              <a:t>njezin</a:t>
            </a:r>
            <a:r>
              <a:rPr lang="en-US" b="1" dirty="0"/>
              <a:t> </a:t>
            </a:r>
            <a:r>
              <a:rPr lang="en-US" b="1" dirty="0" err="1"/>
              <a:t>muž</a:t>
            </a:r>
            <a:r>
              <a:rPr lang="en-US" dirty="0"/>
              <a:t>]              </a:t>
            </a:r>
            <a:r>
              <a:rPr lang="en-US" b="1" dirty="0" err="1">
                <a:solidFill>
                  <a:srgbClr val="FF0000"/>
                </a:solidFill>
              </a:rPr>
              <a:t>će</a:t>
            </a:r>
            <a:r>
              <a:rPr lang="en-US" dirty="0"/>
              <a:t>                </a:t>
            </a:r>
            <a:r>
              <a:rPr lang="en-US" dirty="0" err="1"/>
              <a:t>doći</a:t>
            </a:r>
            <a:r>
              <a:rPr lang="en-US" dirty="0"/>
              <a:t>   u   </a:t>
            </a:r>
            <a:r>
              <a:rPr lang="en-US" dirty="0" err="1"/>
              <a:t>utorak</a:t>
            </a:r>
            <a:r>
              <a:rPr lang="en-US" dirty="0" smtClean="0"/>
              <a:t>.		1P</a:t>
            </a:r>
            <a:r>
              <a:rPr lang="sr-Latn-RS" dirty="0"/>
              <a:t/>
            </a:r>
            <a:br>
              <a:rPr lang="sr-Latn-RS" dirty="0"/>
            </a:br>
            <a:r>
              <a:rPr lang="en-US" dirty="0" smtClean="0"/>
              <a:t>       [</a:t>
            </a:r>
            <a:r>
              <a:rPr lang="en-US" dirty="0"/>
              <a:t>sister  and her      husband]</a:t>
            </a:r>
            <a:r>
              <a:rPr lang="en-US" b="1" dirty="0">
                <a:solidFill>
                  <a:srgbClr val="FF0000"/>
                </a:solidFill>
              </a:rPr>
              <a:t>3pl</a:t>
            </a:r>
            <a:r>
              <a:rPr lang="en-US" dirty="0"/>
              <a:t> will.</a:t>
            </a:r>
            <a:r>
              <a:rPr lang="en-US" b="1" dirty="0">
                <a:solidFill>
                  <a:srgbClr val="FF0000"/>
                </a:solidFill>
              </a:rPr>
              <a:t>3sg/</a:t>
            </a:r>
            <a:r>
              <a:rPr lang="en-US" b="1" dirty="0" err="1">
                <a:solidFill>
                  <a:srgbClr val="FF0000"/>
                </a:solidFill>
              </a:rPr>
              <a:t>pl</a:t>
            </a:r>
            <a:r>
              <a:rPr lang="en-US" dirty="0"/>
              <a:t> come in  Tuesday</a:t>
            </a:r>
            <a:r>
              <a:rPr lang="sr-Latn-RS" dirty="0"/>
              <a:t/>
            </a:r>
            <a:br>
              <a:rPr lang="sr-Latn-RS" dirty="0"/>
            </a:br>
            <a:r>
              <a:rPr lang="sr-Latn-RS" dirty="0"/>
              <a:t> </a:t>
            </a:r>
            <a:r>
              <a:rPr lang="en-US" dirty="0"/>
              <a:t>      ‘T</a:t>
            </a:r>
            <a:r>
              <a:rPr lang="sr-Latn-RS" dirty="0"/>
              <a:t>he </a:t>
            </a:r>
            <a:r>
              <a:rPr lang="en-US" dirty="0"/>
              <a:t>sister and her husband will come on Tuesday.’</a:t>
            </a:r>
          </a:p>
          <a:p>
            <a:pPr marL="0" indent="0"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r>
              <a:rPr lang="en-US" dirty="0" smtClean="0"/>
              <a:t>16</a:t>
            </a:r>
            <a:r>
              <a:rPr lang="hr-BA" dirty="0" smtClean="0"/>
              <a:t>. </a:t>
            </a:r>
            <a:r>
              <a:rPr lang="en-US" dirty="0"/>
              <a:t>[</a:t>
            </a:r>
            <a:r>
              <a:rPr lang="en-US" b="1" dirty="0" err="1" smtClean="0"/>
              <a:t>Sestra</a:t>
            </a:r>
            <a:r>
              <a:rPr lang="en-US" b="1" dirty="0" smtClean="0"/>
              <a:t>      </a:t>
            </a:r>
            <a:r>
              <a:rPr lang="en-US" b="1" dirty="0" err="1" smtClean="0">
                <a:solidFill>
                  <a:srgbClr val="FF0000"/>
                </a:solidFill>
              </a:rPr>
              <a:t>će</a:t>
            </a:r>
            <a:r>
              <a:rPr lang="en-US" dirty="0" smtClean="0"/>
              <a:t>                </a:t>
            </a:r>
            <a:r>
              <a:rPr lang="en-US" b="1" dirty="0" err="1" smtClean="0"/>
              <a:t>i</a:t>
            </a:r>
            <a:r>
              <a:rPr lang="en-US" b="1" dirty="0" smtClean="0"/>
              <a:t>      </a:t>
            </a:r>
            <a:r>
              <a:rPr lang="en-US" b="1" dirty="0" err="1" smtClean="0"/>
              <a:t>njezin</a:t>
            </a:r>
            <a:r>
              <a:rPr lang="en-US" b="1" dirty="0" smtClean="0"/>
              <a:t> </a:t>
            </a:r>
            <a:r>
              <a:rPr lang="en-US" b="1" dirty="0" err="1"/>
              <a:t>muž</a:t>
            </a:r>
            <a:r>
              <a:rPr lang="en-US" dirty="0" smtClean="0"/>
              <a:t>]         </a:t>
            </a:r>
            <a:r>
              <a:rPr lang="en-US" dirty="0" err="1" smtClean="0"/>
              <a:t>doći</a:t>
            </a:r>
            <a:r>
              <a:rPr lang="en-US" dirty="0" smtClean="0"/>
              <a:t>   u   </a:t>
            </a:r>
            <a:r>
              <a:rPr lang="en-US" dirty="0" err="1"/>
              <a:t>utorak</a:t>
            </a:r>
            <a:r>
              <a:rPr lang="en-US" dirty="0" smtClean="0"/>
              <a:t>.		1W</a:t>
            </a:r>
            <a:r>
              <a:rPr lang="sr-Latn-RS" dirty="0"/>
              <a:t/>
            </a:r>
            <a:br>
              <a:rPr lang="sr-Latn-RS" dirty="0"/>
            </a:br>
            <a:r>
              <a:rPr lang="sr-Latn-RS" dirty="0"/>
              <a:t> 	</a:t>
            </a:r>
            <a:r>
              <a:rPr lang="en-US" dirty="0" smtClean="0"/>
              <a:t> [sister.</a:t>
            </a:r>
            <a:r>
              <a:rPr lang="en-US" b="1" dirty="0" smtClean="0">
                <a:solidFill>
                  <a:srgbClr val="FF0000"/>
                </a:solidFill>
              </a:rPr>
              <a:t>3sg</a:t>
            </a:r>
            <a:r>
              <a:rPr lang="en-US" dirty="0" smtClean="0"/>
              <a:t> </a:t>
            </a:r>
            <a:r>
              <a:rPr lang="en-US" dirty="0"/>
              <a:t>will.</a:t>
            </a:r>
            <a:r>
              <a:rPr lang="en-US" b="1" dirty="0">
                <a:solidFill>
                  <a:srgbClr val="FF0000"/>
                </a:solidFill>
              </a:rPr>
              <a:t>3sg/</a:t>
            </a:r>
            <a:r>
              <a:rPr lang="en-US" b="1" dirty="0" err="1">
                <a:solidFill>
                  <a:srgbClr val="FF0000"/>
                </a:solidFill>
              </a:rPr>
              <a:t>pl</a:t>
            </a:r>
            <a:r>
              <a:rPr lang="en-US" dirty="0"/>
              <a:t> and her      </a:t>
            </a:r>
            <a:r>
              <a:rPr lang="en-US" dirty="0" smtClean="0"/>
              <a:t>husband] come </a:t>
            </a:r>
            <a:r>
              <a:rPr lang="en-US" dirty="0"/>
              <a:t>in  Tuesday</a:t>
            </a:r>
            <a:r>
              <a:rPr lang="sr-Latn-RS" dirty="0"/>
              <a:t/>
            </a:r>
            <a:br>
              <a:rPr lang="sr-Latn-RS" dirty="0"/>
            </a:br>
            <a:r>
              <a:rPr lang="sr-Latn-RS" dirty="0"/>
              <a:t> </a:t>
            </a:r>
            <a:r>
              <a:rPr lang="en-US" dirty="0"/>
              <a:t>    </a:t>
            </a:r>
            <a:r>
              <a:rPr lang="en-US" dirty="0" smtClean="0"/>
              <a:t> ‘</a:t>
            </a:r>
            <a:r>
              <a:rPr lang="en-US" dirty="0"/>
              <a:t>T</a:t>
            </a:r>
            <a:r>
              <a:rPr lang="sr-Latn-RS" dirty="0"/>
              <a:t>he </a:t>
            </a:r>
            <a:r>
              <a:rPr lang="en-US" dirty="0" smtClean="0"/>
              <a:t>sister </a:t>
            </a:r>
            <a:r>
              <a:rPr lang="en-US" dirty="0"/>
              <a:t>and her husband will come on Tuesday</a:t>
            </a:r>
            <a:r>
              <a:rPr lang="en-US" dirty="0" smtClean="0"/>
              <a:t>.’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29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78221" y="11219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An illustration: A case of syncretic match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125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9" y="1663794"/>
            <a:ext cx="11156576" cy="4928476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We </a:t>
            </a:r>
            <a:r>
              <a:rPr lang="en-US" sz="3200" dirty="0"/>
              <a:t>argue that examinations of </a:t>
            </a:r>
            <a:r>
              <a:rPr lang="en-US" sz="3200" dirty="0" smtClean="0"/>
              <a:t>configurations </a:t>
            </a:r>
            <a:r>
              <a:rPr lang="en-US" sz="3200" dirty="0"/>
              <a:t>like (1) </a:t>
            </a:r>
            <a:r>
              <a:rPr lang="en-US" sz="3200" dirty="0" smtClean="0"/>
              <a:t>with </a:t>
            </a:r>
            <a:r>
              <a:rPr lang="en-US" sz="3200" i="1" dirty="0" smtClean="0"/>
              <a:t>different </a:t>
            </a:r>
            <a:r>
              <a:rPr lang="en-US" sz="3200" dirty="0" smtClean="0"/>
              <a:t>values of </a:t>
            </a:r>
            <a:r>
              <a:rPr lang="en-US" sz="3200" dirty="0" smtClean="0">
                <a:sym typeface="Symbol" panose="05050102010706020507" pitchFamily="18" charset="2"/>
              </a:rPr>
              <a:t>-features on the </a:t>
            </a:r>
            <a:r>
              <a:rPr lang="en-US" sz="3200" dirty="0" err="1" smtClean="0">
                <a:sym typeface="Symbol" panose="05050102010706020507" pitchFamily="18" charset="2"/>
              </a:rPr>
              <a:t>clitic</a:t>
            </a:r>
            <a:r>
              <a:rPr lang="en-US" sz="3200" dirty="0" smtClean="0">
                <a:sym typeface="Symbol" panose="05050102010706020507" pitchFamily="18" charset="2"/>
              </a:rPr>
              <a:t> (PL) and the first conjunct (SG) </a:t>
            </a:r>
            <a:r>
              <a:rPr lang="en-US" sz="3200" dirty="0" smtClean="0"/>
              <a:t>support </a:t>
            </a:r>
            <a:r>
              <a:rPr lang="en-US" sz="3200" dirty="0"/>
              <a:t>a view of agreement on </a:t>
            </a:r>
            <a:r>
              <a:rPr lang="en-US" sz="3200" dirty="0" smtClean="0"/>
              <a:t>which:</a:t>
            </a:r>
          </a:p>
          <a:p>
            <a:pPr lvl="3"/>
            <a:endParaRPr lang="en-US" sz="3200" dirty="0" smtClean="0"/>
          </a:p>
          <a:p>
            <a:pPr lvl="1"/>
            <a:r>
              <a:rPr lang="en-US" sz="3200" dirty="0" smtClean="0"/>
              <a:t>It </a:t>
            </a:r>
            <a:r>
              <a:rPr lang="en-US" sz="3200" dirty="0"/>
              <a:t>is not a monolithic phenomenon, but rather involves multiple </a:t>
            </a:r>
            <a:r>
              <a:rPr lang="en-US" sz="3200" dirty="0" smtClean="0"/>
              <a:t>steps (Franck et al., 2006),</a:t>
            </a:r>
          </a:p>
          <a:p>
            <a:pPr lvl="3"/>
            <a:endParaRPr lang="en-US" sz="3200" dirty="0" smtClean="0"/>
          </a:p>
          <a:p>
            <a:pPr lvl="1"/>
            <a:r>
              <a:rPr lang="en-US" sz="3200" dirty="0" smtClean="0"/>
              <a:t>It is sensitive to the kind of information that reveals it as a </a:t>
            </a:r>
            <a:r>
              <a:rPr lang="en-US" sz="3200" i="1" dirty="0" smtClean="0"/>
              <a:t>syntactic</a:t>
            </a:r>
            <a:r>
              <a:rPr lang="en-US" sz="3200" dirty="0" smtClean="0"/>
              <a:t>, </a:t>
            </a:r>
            <a:r>
              <a:rPr lang="en-US" sz="3200" dirty="0"/>
              <a:t>rather than</a:t>
            </a:r>
            <a:r>
              <a:rPr lang="en-US" sz="3200" dirty="0" smtClean="0"/>
              <a:t> </a:t>
            </a:r>
            <a:r>
              <a:rPr lang="en-US" sz="3200" i="1" dirty="0" smtClean="0"/>
              <a:t>post-syntactic</a:t>
            </a:r>
            <a:r>
              <a:rPr lang="en-US" sz="3200" dirty="0" smtClean="0"/>
              <a:t> phenomenon (contra </a:t>
            </a:r>
            <a:r>
              <a:rPr lang="hr-BA" sz="3200" dirty="0" smtClean="0"/>
              <a:t>Bobaljik </a:t>
            </a:r>
            <a:r>
              <a:rPr lang="hr-BA" sz="3200" dirty="0"/>
              <a:t>2006, Arregi &amp; Nevins 2007, Marušič et al. 2007, 2015</a:t>
            </a:r>
            <a:r>
              <a:rPr lang="en-US" sz="3200" dirty="0"/>
              <a:t>, among others</a:t>
            </a:r>
            <a:r>
              <a:rPr lang="en-US" sz="3200" dirty="0" smtClean="0"/>
              <a:t>).</a:t>
            </a:r>
          </a:p>
          <a:p>
            <a:endParaRPr lang="en-US" sz="3600" dirty="0"/>
          </a:p>
          <a:p>
            <a:endParaRPr lang="en-US" sz="3600" dirty="0" smtClean="0"/>
          </a:p>
          <a:p>
            <a:endParaRPr lang="en-US" sz="3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3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30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279342" y="5771575"/>
            <a:ext cx="4636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[sister.</a:t>
            </a:r>
            <a:r>
              <a:rPr lang="en-US" sz="2800" b="1" dirty="0" smtClean="0">
                <a:solidFill>
                  <a:srgbClr val="FF0000"/>
                </a:solidFill>
              </a:rPr>
              <a:t>3sg</a:t>
            </a:r>
            <a:r>
              <a:rPr lang="en-US" sz="2800" dirty="0" smtClean="0"/>
              <a:t>  and    her husband]</a:t>
            </a:r>
            <a:endParaRPr lang="en-US" sz="2800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9254043" y="5317117"/>
            <a:ext cx="539657" cy="573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8264572" y="4883096"/>
            <a:ext cx="834788" cy="9433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710982" y="3227554"/>
            <a:ext cx="663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Cl.</a:t>
            </a:r>
            <a:endParaRPr lang="en-US" sz="3200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8919327" y="3805406"/>
            <a:ext cx="542410" cy="5897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9457899" y="3806350"/>
            <a:ext cx="859808" cy="5887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0132892" y="4360274"/>
            <a:ext cx="595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v</a:t>
            </a:r>
            <a:r>
              <a:rPr lang="en-US" sz="3200" dirty="0" smtClean="0"/>
              <a:t>’</a:t>
            </a:r>
            <a:endParaRPr lang="en-US" sz="3200" dirty="0"/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7979155" y="2709705"/>
            <a:ext cx="620750" cy="6437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8598091" y="2711905"/>
            <a:ext cx="859808" cy="5887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9217356" y="3236588"/>
            <a:ext cx="595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vP</a:t>
            </a:r>
            <a:endParaRPr lang="en-US" sz="3200" dirty="0"/>
          </a:p>
        </p:txBody>
      </p:sp>
      <p:sp>
        <p:nvSpPr>
          <p:cNvPr id="43" name="TextBox 42"/>
          <p:cNvSpPr txBox="1"/>
          <p:nvPr/>
        </p:nvSpPr>
        <p:spPr>
          <a:xfrm>
            <a:off x="8374757" y="2183920"/>
            <a:ext cx="595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T’</a:t>
            </a:r>
            <a:endParaRPr lang="en-US" sz="3200" dirty="0"/>
          </a:p>
        </p:txBody>
      </p:sp>
      <p:cxnSp>
        <p:nvCxnSpPr>
          <p:cNvPr id="22" name="Straight Connector 21"/>
          <p:cNvCxnSpPr>
            <a:stCxn id="51" idx="2"/>
          </p:cNvCxnSpPr>
          <p:nvPr/>
        </p:nvCxnSpPr>
        <p:spPr>
          <a:xfrm>
            <a:off x="8095636" y="1748814"/>
            <a:ext cx="502455" cy="5389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51" idx="2"/>
          </p:cNvCxnSpPr>
          <p:nvPr/>
        </p:nvCxnSpPr>
        <p:spPr>
          <a:xfrm flipH="1">
            <a:off x="4731722" y="1748814"/>
            <a:ext cx="3363914" cy="5389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161639" y="2183919"/>
            <a:ext cx="1455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&amp;P.</a:t>
            </a:r>
            <a:r>
              <a:rPr lang="en-US" sz="3200" b="1" dirty="0">
                <a:solidFill>
                  <a:srgbClr val="FF0000"/>
                </a:solidFill>
              </a:rPr>
              <a:t>3</a:t>
            </a:r>
            <a:r>
              <a:rPr lang="en-US" sz="3200" b="1" dirty="0" smtClean="0">
                <a:solidFill>
                  <a:srgbClr val="FF0000"/>
                </a:solidFill>
              </a:rPr>
              <a:t>pl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9099360" y="4883096"/>
            <a:ext cx="1628916" cy="10075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1873450" y="2711905"/>
            <a:ext cx="2699916" cy="979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574401" y="2711905"/>
            <a:ext cx="1646544" cy="10075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679155" y="3607554"/>
            <a:ext cx="848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will</a:t>
            </a:r>
            <a:endParaRPr lang="en-US" sz="28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1308842" y="3634816"/>
            <a:ext cx="6428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[Sister.</a:t>
            </a:r>
            <a:r>
              <a:rPr lang="en-US" sz="2800" b="1" dirty="0" smtClean="0">
                <a:solidFill>
                  <a:srgbClr val="FF0000"/>
                </a:solidFill>
              </a:rPr>
              <a:t>3sg</a:t>
            </a:r>
            <a:r>
              <a:rPr lang="en-US" sz="2800" dirty="0" smtClean="0"/>
              <a:t>                      and    her husband]</a:t>
            </a:r>
            <a:endParaRPr lang="en-US" sz="2800" dirty="0"/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4882441" y="3274926"/>
            <a:ext cx="621888" cy="4020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673245" y="3608568"/>
            <a:ext cx="2017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will.</a:t>
            </a:r>
            <a:r>
              <a:rPr lang="en-US" sz="2800" b="1" dirty="0" smtClean="0">
                <a:solidFill>
                  <a:srgbClr val="FF0000"/>
                </a:solidFill>
              </a:rPr>
              <a:t>3sg/</a:t>
            </a:r>
            <a:r>
              <a:rPr lang="en-US" sz="2800" b="1" dirty="0" err="1" smtClean="0">
                <a:solidFill>
                  <a:srgbClr val="FF0000"/>
                </a:solidFill>
              </a:rPr>
              <a:t>pl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797944" y="1164039"/>
            <a:ext cx="595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</a:t>
            </a:r>
            <a:r>
              <a:rPr lang="en-US" sz="3200" dirty="0" smtClean="0"/>
              <a:t>P</a:t>
            </a:r>
            <a:endParaRPr lang="en-US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8512131" y="4360273"/>
            <a:ext cx="1424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&amp;P.3</a:t>
            </a:r>
            <a:r>
              <a:rPr lang="en-US" sz="3200" b="1" dirty="0" smtClean="0">
                <a:solidFill>
                  <a:srgbClr val="FF0000"/>
                </a:solidFill>
              </a:rPr>
              <a:t>pl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7637052" y="4136924"/>
            <a:ext cx="980514" cy="640432"/>
          </a:xfrm>
          <a:custGeom>
            <a:avLst/>
            <a:gdLst>
              <a:gd name="connsiteX0" fmla="*/ 456278 w 1263101"/>
              <a:gd name="connsiteY0" fmla="*/ 0 h 563943"/>
              <a:gd name="connsiteX1" fmla="*/ 34937 w 1263101"/>
              <a:gd name="connsiteY1" fmla="*/ 537882 h 563943"/>
              <a:gd name="connsiteX2" fmla="*/ 1263101 w 1263101"/>
              <a:gd name="connsiteY2" fmla="*/ 430306 h 563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63101" h="563943">
                <a:moveTo>
                  <a:pt x="456278" y="0"/>
                </a:moveTo>
                <a:cubicBezTo>
                  <a:pt x="178372" y="233082"/>
                  <a:pt x="-99534" y="466164"/>
                  <a:pt x="34937" y="537882"/>
                </a:cubicBezTo>
                <a:cubicBezTo>
                  <a:pt x="169407" y="609600"/>
                  <a:pt x="716254" y="519953"/>
                  <a:pt x="1263101" y="430306"/>
                </a:cubicBezTo>
              </a:path>
            </a:pathLst>
          </a:custGeom>
          <a:ln>
            <a:prstDash val="solid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2882389" y="3326831"/>
            <a:ext cx="632012" cy="404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908547" y="4646787"/>
            <a:ext cx="779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Agree</a:t>
            </a:r>
            <a:endParaRPr lang="en-US" i="1" dirty="0"/>
          </a:p>
        </p:txBody>
      </p:sp>
      <p:sp>
        <p:nvSpPr>
          <p:cNvPr id="71" name="Freeform 70"/>
          <p:cNvSpPr/>
          <p:nvPr/>
        </p:nvSpPr>
        <p:spPr>
          <a:xfrm>
            <a:off x="4264943" y="4114800"/>
            <a:ext cx="3919291" cy="658739"/>
          </a:xfrm>
          <a:custGeom>
            <a:avLst/>
            <a:gdLst>
              <a:gd name="connsiteX0" fmla="*/ 2859742 w 2921952"/>
              <a:gd name="connsiteY0" fmla="*/ 0 h 658739"/>
              <a:gd name="connsiteX1" fmla="*/ 2545977 w 2921952"/>
              <a:gd name="connsiteY1" fmla="*/ 654424 h 658739"/>
              <a:gd name="connsiteX2" fmla="*/ 0 w 2921952"/>
              <a:gd name="connsiteY2" fmla="*/ 233082 h 658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1952" h="658739">
                <a:moveTo>
                  <a:pt x="2859742" y="0"/>
                </a:moveTo>
                <a:cubicBezTo>
                  <a:pt x="2941171" y="307788"/>
                  <a:pt x="3022601" y="615577"/>
                  <a:pt x="2545977" y="654424"/>
                </a:cubicBezTo>
                <a:cubicBezTo>
                  <a:pt x="2069353" y="693271"/>
                  <a:pt x="1034676" y="463176"/>
                  <a:pt x="0" y="233082"/>
                </a:cubicBezTo>
              </a:path>
            </a:pathLst>
          </a:custGeom>
          <a:ln>
            <a:prstDash val="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ight Brace 71"/>
          <p:cNvSpPr/>
          <p:nvPr/>
        </p:nvSpPr>
        <p:spPr>
          <a:xfrm rot="5400000">
            <a:off x="4267249" y="1161805"/>
            <a:ext cx="357143" cy="6094641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5600135" y="4585848"/>
            <a:ext cx="779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MV</a:t>
            </a:r>
            <a:endParaRPr lang="en-US" i="1" dirty="0"/>
          </a:p>
        </p:txBody>
      </p:sp>
      <p:sp>
        <p:nvSpPr>
          <p:cNvPr id="74" name="Freeform 73"/>
          <p:cNvSpPr/>
          <p:nvPr/>
        </p:nvSpPr>
        <p:spPr>
          <a:xfrm>
            <a:off x="2259105" y="4186518"/>
            <a:ext cx="1488141" cy="645479"/>
          </a:xfrm>
          <a:custGeom>
            <a:avLst/>
            <a:gdLst>
              <a:gd name="connsiteX0" fmla="*/ 1488141 w 1488141"/>
              <a:gd name="connsiteY0" fmla="*/ 0 h 645479"/>
              <a:gd name="connsiteX1" fmla="*/ 1174377 w 1488141"/>
              <a:gd name="connsiteY1" fmla="*/ 645458 h 645479"/>
              <a:gd name="connsiteX2" fmla="*/ 0 w 1488141"/>
              <a:gd name="connsiteY2" fmla="*/ 17929 h 645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8141" h="645479">
                <a:moveTo>
                  <a:pt x="1488141" y="0"/>
                </a:moveTo>
                <a:cubicBezTo>
                  <a:pt x="1455270" y="321235"/>
                  <a:pt x="1422400" y="642470"/>
                  <a:pt x="1174377" y="645458"/>
                </a:cubicBezTo>
                <a:cubicBezTo>
                  <a:pt x="926354" y="648446"/>
                  <a:pt x="463177" y="333187"/>
                  <a:pt x="0" y="17929"/>
                </a:cubicBezTo>
              </a:path>
            </a:pathLst>
          </a:custGeom>
          <a:ln>
            <a:prstDash val="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3448821" y="4737510"/>
            <a:ext cx="779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MV</a:t>
            </a:r>
            <a:endParaRPr lang="en-US" i="1" dirty="0"/>
          </a:p>
        </p:txBody>
      </p:sp>
      <p:sp>
        <p:nvSpPr>
          <p:cNvPr id="76" name="TextBox 75"/>
          <p:cNvSpPr txBox="1"/>
          <p:nvPr/>
        </p:nvSpPr>
        <p:spPr>
          <a:xfrm>
            <a:off x="6006673" y="4705742"/>
            <a:ext cx="5742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ym typeface="Wingdings" panose="05000000000000000000" pitchFamily="2" charset="2"/>
              </a:rPr>
              <a:t></a:t>
            </a:r>
            <a:endParaRPr lang="en-US" sz="4000" dirty="0"/>
          </a:p>
        </p:txBody>
      </p:sp>
      <p:sp>
        <p:nvSpPr>
          <p:cNvPr id="77" name="TextBox 76"/>
          <p:cNvSpPr txBox="1"/>
          <p:nvPr/>
        </p:nvSpPr>
        <p:spPr>
          <a:xfrm>
            <a:off x="3684118" y="4903047"/>
            <a:ext cx="5742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ym typeface="Wingdings" panose="05000000000000000000" pitchFamily="2" charset="2"/>
              </a:rPr>
              <a:t></a:t>
            </a:r>
            <a:endParaRPr lang="en-US" sz="4000" dirty="0"/>
          </a:p>
        </p:txBody>
      </p:sp>
      <p:sp>
        <p:nvSpPr>
          <p:cNvPr id="78" name="Title 1"/>
          <p:cNvSpPr>
            <a:spLocks noGrp="1"/>
          </p:cNvSpPr>
          <p:nvPr>
            <p:ph type="title"/>
          </p:nvPr>
        </p:nvSpPr>
        <p:spPr>
          <a:xfrm>
            <a:off x="578221" y="11219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An illustration: A case of syncretic match</a:t>
            </a:r>
            <a:endParaRPr lang="en-US" sz="3600" dirty="0"/>
          </a:p>
        </p:txBody>
      </p:sp>
      <p:sp>
        <p:nvSpPr>
          <p:cNvPr id="80" name="TextBox 79"/>
          <p:cNvSpPr txBox="1"/>
          <p:nvPr/>
        </p:nvSpPr>
        <p:spPr>
          <a:xfrm>
            <a:off x="291451" y="1193038"/>
            <a:ext cx="7687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20. [Sister.</a:t>
            </a:r>
            <a:r>
              <a:rPr lang="en-US" sz="2000" b="1" dirty="0" smtClean="0">
                <a:solidFill>
                  <a:srgbClr val="FF0000"/>
                </a:solidFill>
              </a:rPr>
              <a:t>3SG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will.</a:t>
            </a:r>
            <a:r>
              <a:rPr lang="en-US" sz="2000" b="1" dirty="0" smtClean="0">
                <a:solidFill>
                  <a:srgbClr val="FF0000"/>
                </a:solidFill>
              </a:rPr>
              <a:t>3SG/PL</a:t>
            </a:r>
            <a:r>
              <a:rPr lang="en-US" sz="2800" dirty="0" smtClean="0"/>
              <a:t> </a:t>
            </a:r>
            <a:r>
              <a:rPr lang="en-US" sz="2800" dirty="0"/>
              <a:t>and </a:t>
            </a:r>
            <a:r>
              <a:rPr lang="en-US" sz="2800" dirty="0" smtClean="0"/>
              <a:t>her husband]</a:t>
            </a:r>
            <a:r>
              <a:rPr lang="en-US" sz="2000" b="1" dirty="0" smtClean="0">
                <a:solidFill>
                  <a:srgbClr val="FF0000"/>
                </a:solidFill>
              </a:rPr>
              <a:t>3PL</a:t>
            </a:r>
            <a:r>
              <a:rPr lang="en-US" sz="2800" dirty="0" smtClean="0"/>
              <a:t> </a:t>
            </a:r>
            <a:r>
              <a:rPr lang="en-US" sz="2800" dirty="0"/>
              <a:t>come.</a:t>
            </a:r>
          </a:p>
        </p:txBody>
      </p:sp>
    </p:spTree>
    <p:extLst>
      <p:ext uri="{BB962C8B-B14F-4D97-AF65-F5344CB8AC3E}">
        <p14:creationId xmlns:p14="http://schemas.microsoft.com/office/powerpoint/2010/main" val="99044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9A5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9A5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9A5A5"/>
                                      </p:to>
                                    </p:animClr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9A5A5"/>
                                      </p:to>
                                    </p:animClr>
                                    <p:set>
                                      <p:cBhvr>
                                        <p:cTn id="10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9A5A5"/>
                                      </p:to>
                                    </p:animClr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1.85185E-6 L -0.39076 0.00509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44" y="255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9A5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29" grpId="0"/>
      <p:bldP spid="36" grpId="0"/>
      <p:bldP spid="41" grpId="0"/>
      <p:bldP spid="43" grpId="0"/>
      <p:bldP spid="26" grpId="0"/>
      <p:bldP spid="44" grpId="0"/>
      <p:bldP spid="44" grpId="1"/>
      <p:bldP spid="45" grpId="0"/>
      <p:bldP spid="50" grpId="0"/>
      <p:bldP spid="50" grpId="1"/>
      <p:bldP spid="51" grpId="0"/>
      <p:bldP spid="54" grpId="0"/>
      <p:bldP spid="54" grpId="1"/>
      <p:bldP spid="57" grpId="0" animBg="1"/>
      <p:bldP spid="57" grpId="1" animBg="1"/>
      <p:bldP spid="63" grpId="0"/>
      <p:bldP spid="63" grpId="1"/>
      <p:bldP spid="71" grpId="0" animBg="1"/>
      <p:bldP spid="71" grpId="1" animBg="1"/>
      <p:bldP spid="72" grpId="0" animBg="1"/>
      <p:bldP spid="72" grpId="1" animBg="1"/>
      <p:bldP spid="73" grpId="0"/>
      <p:bldP spid="73" grpId="1"/>
      <p:bldP spid="74" grpId="0" animBg="1"/>
      <p:bldP spid="75" grpId="0"/>
      <p:bldP spid="76" grpId="0"/>
      <p:bldP spid="76" grpId="1"/>
      <p:bldP spid="7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Interim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8" y="1799872"/>
            <a:ext cx="11212171" cy="4636787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 smtClean="0"/>
              <a:t>We adopt the </a:t>
            </a:r>
            <a:r>
              <a:rPr lang="en-US" sz="3600" i="1" dirty="0" smtClean="0">
                <a:solidFill>
                  <a:srgbClr val="FF0000"/>
                </a:solidFill>
              </a:rPr>
              <a:t>non-monolithic view of agreement</a:t>
            </a:r>
            <a:r>
              <a:rPr lang="en-US" sz="3600" dirty="0" smtClean="0"/>
              <a:t>, where Agree (which takes place under c-command) is supplemented by the operation of </a:t>
            </a:r>
            <a:r>
              <a:rPr lang="en-US" sz="3600" i="1" dirty="0" smtClean="0"/>
              <a:t>agreement verification</a:t>
            </a:r>
            <a:r>
              <a:rPr lang="en-US" sz="3600" dirty="0" smtClean="0"/>
              <a:t>, which takes place between a head and the most local phrase that (a)symmetrically c-commands it </a:t>
            </a:r>
            <a:r>
              <a:rPr lang="en-US" sz="3600" i="1" dirty="0" smtClean="0">
                <a:solidFill>
                  <a:srgbClr val="FF0000"/>
                </a:solidFill>
              </a:rPr>
              <a:t>(is </a:t>
            </a:r>
            <a:r>
              <a:rPr lang="en-US" sz="3600" i="1" dirty="0">
                <a:solidFill>
                  <a:srgbClr val="FF0000"/>
                </a:solidFill>
              </a:rPr>
              <a:t>not restricted to T</a:t>
            </a:r>
            <a:r>
              <a:rPr lang="en-US" sz="3600" i="1" baseline="30000" dirty="0">
                <a:solidFill>
                  <a:srgbClr val="FF0000"/>
                </a:solidFill>
              </a:rPr>
              <a:t>0</a:t>
            </a:r>
            <a:r>
              <a:rPr lang="en-US" sz="3600" i="1" dirty="0" smtClean="0">
                <a:solidFill>
                  <a:srgbClr val="FF0000"/>
                </a:solidFill>
              </a:rPr>
              <a:t>).</a:t>
            </a:r>
          </a:p>
          <a:p>
            <a:r>
              <a:rPr lang="en-US" sz="3600" i="1" dirty="0" smtClean="0">
                <a:solidFill>
                  <a:srgbClr val="FF0000"/>
                </a:solidFill>
              </a:rPr>
              <a:t>Agreement verification is morphological</a:t>
            </a:r>
            <a:r>
              <a:rPr lang="en-US" sz="3600" dirty="0" smtClean="0"/>
              <a:t> in nature, i.e., applies </a:t>
            </a:r>
            <a:r>
              <a:rPr lang="en-US" sz="3600" i="1" dirty="0" smtClean="0">
                <a:solidFill>
                  <a:srgbClr val="FF0000"/>
                </a:solidFill>
              </a:rPr>
              <a:t>late in the derivation</a:t>
            </a:r>
            <a:r>
              <a:rPr lang="en-US" sz="3600" dirty="0" smtClean="0"/>
              <a:t>, following lexical insertion:</a:t>
            </a:r>
          </a:p>
          <a:p>
            <a:pPr lvl="1"/>
            <a:r>
              <a:rPr lang="en-US" sz="3200" dirty="0" smtClean="0"/>
              <a:t>Well-formedness </a:t>
            </a:r>
            <a:r>
              <a:rPr lang="en-US" sz="3200" dirty="0"/>
              <a:t>of examples that involve </a:t>
            </a:r>
            <a:r>
              <a:rPr lang="en-US" sz="3200" i="1" dirty="0">
                <a:solidFill>
                  <a:srgbClr val="FF0000"/>
                </a:solidFill>
              </a:rPr>
              <a:t>the form of the </a:t>
            </a:r>
            <a:r>
              <a:rPr lang="en-US" sz="3200" i="1" dirty="0" err="1">
                <a:solidFill>
                  <a:srgbClr val="FF0000"/>
                </a:solidFill>
              </a:rPr>
              <a:t>clitic</a:t>
            </a:r>
            <a:r>
              <a:rPr lang="en-US" sz="3200" i="1" dirty="0">
                <a:solidFill>
                  <a:srgbClr val="FF0000"/>
                </a:solidFill>
              </a:rPr>
              <a:t> which is syncretic </a:t>
            </a:r>
            <a:r>
              <a:rPr lang="en-US" sz="3200" dirty="0"/>
              <a:t>between the form agreeing with the whole &amp;P and the one agreeing only with the first </a:t>
            </a:r>
            <a:r>
              <a:rPr lang="en-US" sz="3200" dirty="0" smtClean="0"/>
              <a:t>conjunct.</a:t>
            </a:r>
          </a:p>
          <a:p>
            <a:r>
              <a:rPr lang="en-US" sz="3600" dirty="0" smtClean="0"/>
              <a:t>If morphological verification is the only kind of verification process in the grammar</a:t>
            </a:r>
            <a:r>
              <a:rPr lang="en-US" sz="3600" dirty="0" smtClean="0">
                <a:solidFill>
                  <a:srgbClr val="FF0000"/>
                </a:solidFill>
              </a:rPr>
              <a:t>, </a:t>
            </a:r>
            <a:r>
              <a:rPr lang="en-US" sz="3600" i="1" dirty="0" smtClean="0">
                <a:solidFill>
                  <a:srgbClr val="FF0000"/>
                </a:solidFill>
              </a:rPr>
              <a:t>it is recursive </a:t>
            </a:r>
            <a:r>
              <a:rPr lang="en-US" sz="3600" i="1" dirty="0" smtClean="0"/>
              <a:t>(happens before and after the 1W placement of the </a:t>
            </a:r>
            <a:r>
              <a:rPr lang="en-US" sz="3600" i="1" dirty="0" err="1" smtClean="0"/>
              <a:t>clitic</a:t>
            </a:r>
            <a:r>
              <a:rPr lang="en-US" sz="3600" i="1" dirty="0" smtClean="0"/>
              <a:t>)</a:t>
            </a:r>
            <a:r>
              <a:rPr lang="en-US" sz="3600" dirty="0" smtClean="0"/>
              <a:t>.</a:t>
            </a:r>
          </a:p>
          <a:p>
            <a:endParaRPr lang="en-US" sz="3600" dirty="0" smtClean="0"/>
          </a:p>
          <a:p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42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78773"/>
            <a:ext cx="10806953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Morphological verification is </a:t>
            </a:r>
            <a:r>
              <a:rPr lang="en-US" i="1" dirty="0" smtClean="0">
                <a:solidFill>
                  <a:srgbClr val="FF0000"/>
                </a:solidFill>
              </a:rPr>
              <a:t>late:</a:t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dirty="0" smtClean="0"/>
              <a:t>NOM-ACC syncretic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8" y="1799872"/>
            <a:ext cx="11212171" cy="4928477"/>
          </a:xfrm>
        </p:spPr>
        <p:txBody>
          <a:bodyPr>
            <a:normAutofit fontScale="77500" lnSpcReduction="20000"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hr-BA" altLang="en-US" sz="3400" dirty="0" smtClean="0"/>
              <a:t>Mismatches </a:t>
            </a:r>
            <a:r>
              <a:rPr lang="hr-BA" altLang="en-US" sz="3400" dirty="0"/>
              <a:t>in morphological </a:t>
            </a:r>
            <a:r>
              <a:rPr lang="hr-BA" altLang="en-US" sz="3400" dirty="0" smtClean="0"/>
              <a:t>verification</a:t>
            </a:r>
            <a:r>
              <a:rPr lang="en-US" altLang="en-US" sz="3400" dirty="0" smtClean="0"/>
              <a:t> </a:t>
            </a:r>
            <a:r>
              <a:rPr lang="hr-BA" altLang="en-US" sz="3400" dirty="0" smtClean="0"/>
              <a:t>are </a:t>
            </a:r>
            <a:r>
              <a:rPr lang="hr-BA" altLang="en-US" sz="3400" dirty="0"/>
              <a:t>sensitive to </a:t>
            </a:r>
            <a:r>
              <a:rPr lang="hr-BA" altLang="en-US" sz="3400" i="1" dirty="0"/>
              <a:t>case</a:t>
            </a:r>
            <a:r>
              <a:rPr lang="hr-BA" altLang="en-US" sz="3400" dirty="0"/>
              <a:t>: when the </a:t>
            </a:r>
            <a:r>
              <a:rPr lang="en-US" altLang="en-US" sz="3400" dirty="0" smtClean="0"/>
              <a:t>&amp;P, and consequently the </a:t>
            </a:r>
            <a:r>
              <a:rPr lang="hr-BA" altLang="en-US" sz="3400" dirty="0" smtClean="0"/>
              <a:t>1st conjunct</a:t>
            </a:r>
            <a:r>
              <a:rPr lang="en-US" altLang="en-US" sz="3400" dirty="0" smtClean="0"/>
              <a:t>,</a:t>
            </a:r>
            <a:r>
              <a:rPr lang="hr-BA" altLang="en-US" sz="3400" dirty="0" smtClean="0"/>
              <a:t> </a:t>
            </a:r>
            <a:r>
              <a:rPr lang="hr-BA" altLang="en-US" sz="3400" dirty="0"/>
              <a:t>is </a:t>
            </a:r>
            <a:r>
              <a:rPr lang="hr-BA" altLang="en-US" sz="3400" dirty="0" smtClean="0"/>
              <a:t>non-nominative </a:t>
            </a:r>
            <a:r>
              <a:rPr lang="en-US" altLang="en-US" sz="3400" dirty="0"/>
              <a:t>(</a:t>
            </a:r>
            <a:r>
              <a:rPr lang="sr-Latn-RS" altLang="en-US" sz="3400" dirty="0"/>
              <a:t>hence does not agree</a:t>
            </a:r>
            <a:r>
              <a:rPr lang="en-US" altLang="en-US" sz="3400" dirty="0"/>
              <a:t> with T</a:t>
            </a:r>
            <a:r>
              <a:rPr lang="en-US" altLang="en-US" sz="3400" baseline="30000" dirty="0"/>
              <a:t>0</a:t>
            </a:r>
            <a:r>
              <a:rPr lang="en-US" altLang="en-US" sz="3400" dirty="0"/>
              <a:t>)</a:t>
            </a:r>
            <a:r>
              <a:rPr lang="hr-BA" altLang="en-US" sz="3400" dirty="0"/>
              <a:t>, mismatches do not give rise to degradation, as shown in </a:t>
            </a:r>
            <a:r>
              <a:rPr lang="hr-BA" altLang="en-US" sz="3400" dirty="0" smtClean="0"/>
              <a:t>(</a:t>
            </a:r>
            <a:r>
              <a:rPr lang="en-US" altLang="en-US" sz="3400" dirty="0" smtClean="0"/>
              <a:t>21</a:t>
            </a:r>
            <a:r>
              <a:rPr lang="hr-BA" altLang="en-US" sz="3400" dirty="0" smtClean="0"/>
              <a:t>). </a:t>
            </a:r>
            <a:endParaRPr lang="hr-BA" altLang="en-US" sz="3400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34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hr-BA" altLang="en-US" sz="3400" dirty="0" smtClean="0"/>
              <a:t>(</a:t>
            </a:r>
            <a:r>
              <a:rPr lang="en-US" altLang="en-US" sz="3400" dirty="0" smtClean="0"/>
              <a:t>21</a:t>
            </a:r>
            <a:r>
              <a:rPr lang="hr-BA" altLang="en-US" sz="3400" dirty="0" smtClean="0"/>
              <a:t>) </a:t>
            </a:r>
            <a:r>
              <a:rPr lang="hr-BA" altLang="en-US" sz="3400" dirty="0"/>
              <a:t>a. </a:t>
            </a:r>
            <a:r>
              <a:rPr lang="en-US" altLang="en-US" sz="3400" dirty="0" smtClean="0"/>
              <a:t>[</a:t>
            </a:r>
            <a:r>
              <a:rPr lang="hr-BA" altLang="en-US" sz="3400" dirty="0" smtClean="0"/>
              <a:t>Sestru       </a:t>
            </a:r>
            <a:r>
              <a:rPr lang="en-US" altLang="en-US" sz="3400" dirty="0" smtClean="0"/>
              <a:t>         </a:t>
            </a:r>
            <a:r>
              <a:rPr lang="hr-BA" altLang="en-US" sz="3400" dirty="0" smtClean="0"/>
              <a:t>ćemo      i      </a:t>
            </a:r>
            <a:r>
              <a:rPr lang="en-US" altLang="en-US" sz="3400" dirty="0" smtClean="0"/>
              <a:t>  </a:t>
            </a:r>
            <a:r>
              <a:rPr lang="hr-BA" altLang="en-US" sz="3400" dirty="0" smtClean="0"/>
              <a:t>njenog    muža</a:t>
            </a:r>
            <a:r>
              <a:rPr lang="en-US" altLang="en-US" sz="3400" dirty="0" smtClean="0"/>
              <a:t>]</a:t>
            </a:r>
            <a:r>
              <a:rPr lang="hr-BA" altLang="en-US" sz="3400" dirty="0" smtClean="0"/>
              <a:t>            </a:t>
            </a:r>
            <a:r>
              <a:rPr lang="en-US" altLang="en-US" sz="3400" dirty="0" smtClean="0"/>
              <a:t>  </a:t>
            </a:r>
            <a:r>
              <a:rPr lang="hr-BA" altLang="en-US" sz="3400" dirty="0" smtClean="0"/>
              <a:t>pos</a:t>
            </a:r>
            <a:r>
              <a:rPr lang="en-US" altLang="en-US" sz="3400" dirty="0"/>
              <a:t>j</a:t>
            </a:r>
            <a:r>
              <a:rPr lang="hr-BA" altLang="en-US" sz="3400" dirty="0" smtClean="0"/>
              <a:t>etiti  </a:t>
            </a:r>
            <a:r>
              <a:rPr lang="hr-BA" altLang="en-US" sz="3400" dirty="0"/>
              <a:t>u   utorak.</a:t>
            </a:r>
            <a:endParaRPr lang="en-US" altLang="en-US" sz="34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hr-BA" altLang="en-US" sz="3400" dirty="0"/>
              <a:t>        </a:t>
            </a:r>
            <a:r>
              <a:rPr lang="en-US" altLang="en-US" sz="3400" dirty="0" smtClean="0"/>
              <a:t>  </a:t>
            </a:r>
            <a:r>
              <a:rPr lang="hr-BA" altLang="en-US" sz="3400" dirty="0" smtClean="0"/>
              <a:t>  </a:t>
            </a:r>
            <a:r>
              <a:rPr lang="en-US" altLang="en-US" sz="3400" dirty="0" smtClean="0"/>
              <a:t>  </a:t>
            </a:r>
            <a:r>
              <a:rPr lang="hr-BA" altLang="en-US" sz="3400" dirty="0" smtClean="0"/>
              <a:t>sister.</a:t>
            </a:r>
            <a:r>
              <a:rPr lang="en-US" altLang="en-US" sz="3400" u="sng" dirty="0" smtClean="0"/>
              <a:t>ACC</a:t>
            </a:r>
            <a:r>
              <a:rPr lang="en-US" altLang="en-US" sz="3400" dirty="0" smtClean="0"/>
              <a:t>.</a:t>
            </a:r>
            <a:r>
              <a:rPr lang="en-US" altLang="en-US" sz="3400" b="1" dirty="0" smtClean="0">
                <a:solidFill>
                  <a:srgbClr val="FF0000"/>
                </a:solidFill>
              </a:rPr>
              <a:t>3SG</a:t>
            </a:r>
            <a:r>
              <a:rPr lang="en-US" altLang="en-US" sz="3400" dirty="0" smtClean="0"/>
              <a:t> </a:t>
            </a:r>
            <a:r>
              <a:rPr lang="sr-Latn-RS" altLang="en-US" sz="3400" dirty="0" smtClean="0"/>
              <a:t> </a:t>
            </a:r>
            <a:r>
              <a:rPr lang="en-US" altLang="en-US" sz="3400" dirty="0" smtClean="0"/>
              <a:t>will.</a:t>
            </a:r>
            <a:r>
              <a:rPr lang="en-US" altLang="en-US" sz="3400" b="1" dirty="0" smtClean="0">
                <a:solidFill>
                  <a:srgbClr val="FF0000"/>
                </a:solidFill>
              </a:rPr>
              <a:t>1PL</a:t>
            </a:r>
            <a:r>
              <a:rPr lang="en-US" altLang="en-US" sz="3400" dirty="0" smtClean="0"/>
              <a:t> </a:t>
            </a:r>
            <a:r>
              <a:rPr lang="sr-Latn-RS" altLang="en-US" sz="3400" dirty="0" smtClean="0"/>
              <a:t> </a:t>
            </a:r>
            <a:r>
              <a:rPr lang="en-US" altLang="en-US" sz="3400" dirty="0"/>
              <a:t>and </a:t>
            </a:r>
            <a:r>
              <a:rPr lang="sr-Latn-RS" altLang="en-US" sz="3400" dirty="0"/>
              <a:t> </a:t>
            </a:r>
            <a:r>
              <a:rPr lang="en-US" altLang="en-US" sz="3400" dirty="0" err="1" smtClean="0"/>
              <a:t>her.ACC</a:t>
            </a:r>
            <a:r>
              <a:rPr lang="en-US" altLang="en-US" sz="3400" dirty="0" smtClean="0"/>
              <a:t>  </a:t>
            </a:r>
            <a:r>
              <a:rPr lang="en-US" altLang="en-US" sz="3400" dirty="0" err="1" smtClean="0"/>
              <a:t>husband.ACC</a:t>
            </a:r>
            <a:r>
              <a:rPr lang="en-US" altLang="en-US" sz="3400" dirty="0" smtClean="0"/>
              <a:t>  visit         in  Tuesday</a:t>
            </a:r>
            <a:endParaRPr lang="en-US" altLang="en-US" sz="34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hr-BA" altLang="en-US" sz="3400" dirty="0"/>
              <a:t>        </a:t>
            </a:r>
            <a:r>
              <a:rPr lang="en-US" altLang="en-US" sz="3400" dirty="0" smtClean="0"/>
              <a:t>    ‘(</a:t>
            </a:r>
            <a:r>
              <a:rPr lang="en-US" altLang="en-US" sz="3400" dirty="0"/>
              <a:t>We) will visit the sister and her husband on Tuesday.’</a:t>
            </a:r>
            <a:endParaRPr lang="sr-Latn-RS" altLang="en-US" sz="34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sr-Latn-RS" altLang="en-US" sz="34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r-Latn-RS" altLang="en-US" sz="3400" dirty="0"/>
              <a:t>  </a:t>
            </a:r>
            <a:r>
              <a:rPr lang="hr-BA" altLang="en-US" sz="3400" dirty="0"/>
              <a:t>    </a:t>
            </a:r>
            <a:r>
              <a:rPr lang="en-US" altLang="en-US" sz="3400" dirty="0" smtClean="0"/>
              <a:t>  </a:t>
            </a:r>
            <a:r>
              <a:rPr lang="hr-BA" altLang="en-US" sz="3400" dirty="0" smtClean="0"/>
              <a:t>b</a:t>
            </a:r>
            <a:r>
              <a:rPr lang="hr-BA" altLang="en-US" sz="3400" dirty="0"/>
              <a:t>. </a:t>
            </a:r>
            <a:r>
              <a:rPr lang="en-US" altLang="en-US" sz="3400" dirty="0" smtClean="0"/>
              <a:t>[</a:t>
            </a:r>
            <a:r>
              <a:rPr lang="hr-BA" altLang="en-US" sz="3400" dirty="0" smtClean="0"/>
              <a:t>Poznatog     </a:t>
            </a:r>
            <a:r>
              <a:rPr lang="en-US" altLang="en-US" sz="3400" dirty="0" smtClean="0"/>
              <a:t>         </a:t>
            </a:r>
            <a:r>
              <a:rPr lang="hr-BA" altLang="en-US" sz="3400" dirty="0" smtClean="0"/>
              <a:t>su          </a:t>
            </a:r>
            <a:r>
              <a:rPr lang="en-US" altLang="en-US" sz="3400" dirty="0" smtClean="0"/>
              <a:t> </a:t>
            </a:r>
            <a:r>
              <a:rPr lang="hr-BA" altLang="en-US" sz="3400" dirty="0" smtClean="0"/>
              <a:t>glumca    </a:t>
            </a:r>
            <a:r>
              <a:rPr lang="en-US" altLang="en-US" sz="3400" dirty="0" smtClean="0"/>
              <a:t>  </a:t>
            </a:r>
            <a:r>
              <a:rPr lang="hr-BA" altLang="en-US" sz="3400" dirty="0" smtClean="0"/>
              <a:t>i</a:t>
            </a:r>
            <a:r>
              <a:rPr lang="en-US" altLang="en-US" sz="3400" dirty="0" smtClean="0"/>
              <a:t> </a:t>
            </a:r>
            <a:r>
              <a:rPr lang="hr-BA" altLang="en-US" sz="3400" dirty="0" smtClean="0"/>
              <a:t>    </a:t>
            </a:r>
            <a:r>
              <a:rPr lang="en-US" altLang="en-US" sz="3400" dirty="0" smtClean="0"/>
              <a:t> </a:t>
            </a:r>
            <a:r>
              <a:rPr lang="hr-BA" altLang="en-US" sz="3400" dirty="0" smtClean="0"/>
              <a:t>njegovu  ženu</a:t>
            </a:r>
            <a:r>
              <a:rPr lang="en-US" altLang="en-US" sz="3400" dirty="0" smtClean="0"/>
              <a:t>]</a:t>
            </a:r>
            <a:r>
              <a:rPr lang="hr-BA" altLang="en-US" sz="3400" dirty="0" smtClean="0"/>
              <a:t>       </a:t>
            </a:r>
            <a:r>
              <a:rPr lang="en-US" altLang="en-US" sz="3400" dirty="0" smtClean="0"/>
              <a:t> </a:t>
            </a:r>
            <a:r>
              <a:rPr lang="hr-BA" altLang="en-US" sz="3400" dirty="0" smtClean="0"/>
              <a:t>vid</a:t>
            </a:r>
            <a:r>
              <a:rPr lang="en-US" altLang="en-US" sz="3400" dirty="0"/>
              <a:t>j</a:t>
            </a:r>
            <a:r>
              <a:rPr lang="hr-BA" altLang="en-US" sz="3400" dirty="0" smtClean="0"/>
              <a:t>eli </a:t>
            </a:r>
            <a:r>
              <a:rPr lang="en-US" altLang="en-US" sz="3400" dirty="0" smtClean="0"/>
              <a:t>u Be</a:t>
            </a:r>
            <a:r>
              <a:rPr lang="hr-BA" altLang="en-US" sz="3400" dirty="0" smtClean="0"/>
              <a:t>ču.</a:t>
            </a:r>
            <a:endParaRPr lang="en-US" altLang="en-US" sz="34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hr-BA" altLang="en-US" sz="3400" dirty="0"/>
              <a:t>        </a:t>
            </a:r>
            <a:r>
              <a:rPr lang="en-US" altLang="en-US" sz="3400" dirty="0" smtClean="0"/>
              <a:t>     </a:t>
            </a:r>
            <a:r>
              <a:rPr lang="hr-BA" altLang="en-US" sz="3400" dirty="0" smtClean="0"/>
              <a:t>famous.</a:t>
            </a:r>
            <a:r>
              <a:rPr lang="en-US" altLang="en-US" sz="3400" u="sng" dirty="0" smtClean="0"/>
              <a:t>ACC</a:t>
            </a:r>
            <a:r>
              <a:rPr lang="en-US" altLang="en-US" sz="3400" dirty="0" smtClean="0"/>
              <a:t>.</a:t>
            </a:r>
            <a:r>
              <a:rPr lang="en-US" altLang="en-US" sz="3400" b="1" dirty="0" smtClean="0">
                <a:solidFill>
                  <a:srgbClr val="FF0000"/>
                </a:solidFill>
              </a:rPr>
              <a:t>3SG</a:t>
            </a:r>
            <a:r>
              <a:rPr lang="en-US" altLang="en-US" sz="3400" dirty="0" smtClean="0"/>
              <a:t> aux.</a:t>
            </a:r>
            <a:r>
              <a:rPr lang="en-US" altLang="en-US" sz="3400" b="1" dirty="0" smtClean="0">
                <a:solidFill>
                  <a:srgbClr val="FF0000"/>
                </a:solidFill>
              </a:rPr>
              <a:t>3PL</a:t>
            </a:r>
            <a:r>
              <a:rPr lang="en-US" altLang="en-US" sz="3400" dirty="0" smtClean="0"/>
              <a:t> </a:t>
            </a:r>
            <a:r>
              <a:rPr lang="en-US" altLang="en-US" sz="3400" dirty="0" err="1" smtClean="0"/>
              <a:t>actor.ACC</a:t>
            </a:r>
            <a:r>
              <a:rPr lang="en-US" altLang="en-US" sz="3400" dirty="0" smtClean="0"/>
              <a:t> </a:t>
            </a:r>
            <a:r>
              <a:rPr lang="en-US" altLang="en-US" sz="3400" dirty="0"/>
              <a:t>and </a:t>
            </a:r>
            <a:r>
              <a:rPr lang="en-US" altLang="en-US" sz="3400" dirty="0" err="1" smtClean="0"/>
              <a:t>his.ACC</a:t>
            </a:r>
            <a:r>
              <a:rPr lang="en-US" altLang="en-US" sz="3400" dirty="0" smtClean="0"/>
              <a:t>   </a:t>
            </a:r>
            <a:r>
              <a:rPr lang="en-US" altLang="en-US" sz="3400" dirty="0" err="1" smtClean="0"/>
              <a:t>wife.ACC</a:t>
            </a:r>
            <a:r>
              <a:rPr lang="en-US" altLang="en-US" sz="3400" dirty="0" smtClean="0"/>
              <a:t> </a:t>
            </a:r>
            <a:r>
              <a:rPr lang="sr-Latn-RS" altLang="en-US" sz="3400" dirty="0" smtClean="0"/>
              <a:t> </a:t>
            </a:r>
            <a:r>
              <a:rPr lang="en-US" altLang="en-US" sz="3400" dirty="0" smtClean="0"/>
              <a:t>seen</a:t>
            </a:r>
            <a:r>
              <a:rPr lang="en-US" altLang="en-US" sz="3400" dirty="0"/>
              <a:t> </a:t>
            </a:r>
            <a:r>
              <a:rPr lang="en-US" altLang="en-US" sz="3400" dirty="0" smtClean="0"/>
              <a:t> </a:t>
            </a:r>
            <a:r>
              <a:rPr lang="sr-Latn-RS" altLang="en-US" sz="3400" dirty="0" smtClean="0"/>
              <a:t> </a:t>
            </a:r>
            <a:r>
              <a:rPr lang="en-US" altLang="en-US" sz="3400" dirty="0" smtClean="0"/>
              <a:t>in </a:t>
            </a:r>
            <a:r>
              <a:rPr lang="hr-BA" altLang="en-US" sz="3400" dirty="0" smtClean="0"/>
              <a:t>Vienna</a:t>
            </a:r>
            <a:r>
              <a:rPr lang="sr-Latn-RS" altLang="en-US" sz="3400" dirty="0"/>
              <a:t/>
            </a:r>
            <a:br>
              <a:rPr lang="sr-Latn-RS" altLang="en-US" sz="3400" dirty="0"/>
            </a:br>
            <a:r>
              <a:rPr lang="sr-Latn-RS" altLang="en-US" sz="3400" dirty="0"/>
              <a:t>         </a:t>
            </a:r>
            <a:r>
              <a:rPr lang="en-US" altLang="en-US" sz="3400" dirty="0" smtClean="0"/>
              <a:t>  ‘(</a:t>
            </a:r>
            <a:r>
              <a:rPr lang="en-US" altLang="en-US" sz="3400" dirty="0"/>
              <a:t>They) saw the famous actor and his wife in </a:t>
            </a:r>
            <a:r>
              <a:rPr lang="en-US" altLang="en-US" sz="3400" dirty="0" smtClean="0"/>
              <a:t>Vienna.’</a:t>
            </a:r>
            <a:endParaRPr lang="en-US" altLang="en-US" sz="3400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10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8" y="1719187"/>
            <a:ext cx="11212171" cy="4928477"/>
          </a:xfrm>
        </p:spPr>
        <p:txBody>
          <a:bodyPr>
            <a:normAutofit fontScale="77500" lnSpcReduction="20000"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400" dirty="0" smtClean="0"/>
              <a:t>However, when the coordinated object phrase (and therefore, the first conjunct) looks like nominative (due to the NOM-ACC syncretism), the degradation of 1W placement of the </a:t>
            </a:r>
            <a:r>
              <a:rPr lang="en-US" sz="3400" dirty="0" err="1" smtClean="0"/>
              <a:t>clitic</a:t>
            </a:r>
            <a:r>
              <a:rPr lang="en-US" sz="3400" dirty="0" smtClean="0"/>
              <a:t> reemerges.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34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hr-BA" altLang="en-US" sz="3300" dirty="0" smtClean="0"/>
              <a:t>(</a:t>
            </a:r>
            <a:r>
              <a:rPr lang="en-US" altLang="en-US" sz="3300" dirty="0" smtClean="0"/>
              <a:t>22</a:t>
            </a:r>
            <a:r>
              <a:rPr lang="hr-BA" altLang="en-US" sz="3300" dirty="0" smtClean="0"/>
              <a:t>) </a:t>
            </a:r>
            <a:r>
              <a:rPr lang="hr-BA" altLang="en-US" sz="3300" dirty="0"/>
              <a:t>a. </a:t>
            </a:r>
            <a:r>
              <a:rPr lang="en-US" altLang="en-US" sz="3300" dirty="0" smtClean="0"/>
              <a:t>[</a:t>
            </a:r>
            <a:r>
              <a:rPr lang="en-US" altLang="en-US" sz="3300" baseline="30000" dirty="0" smtClean="0"/>
              <a:t>??</a:t>
            </a:r>
            <a:r>
              <a:rPr lang="en-US" altLang="en-US" sz="3300" dirty="0" err="1" smtClean="0"/>
              <a:t>Dijete</a:t>
            </a:r>
            <a:r>
              <a:rPr lang="en-US" altLang="en-US" sz="3300" dirty="0" smtClean="0"/>
              <a:t>                     </a:t>
            </a:r>
            <a:r>
              <a:rPr lang="en-US" altLang="en-US" sz="3300" dirty="0" err="1" smtClean="0"/>
              <a:t>ste</a:t>
            </a:r>
            <a:r>
              <a:rPr lang="hr-BA" altLang="en-US" sz="3300" dirty="0" smtClean="0"/>
              <a:t>      </a:t>
            </a:r>
            <a:r>
              <a:rPr lang="en-US" altLang="en-US" sz="3300" dirty="0" smtClean="0"/>
              <a:t>  </a:t>
            </a:r>
            <a:r>
              <a:rPr lang="hr-BA" altLang="en-US" sz="3300" dirty="0" smtClean="0"/>
              <a:t>i   </a:t>
            </a:r>
            <a:r>
              <a:rPr lang="en-US" altLang="en-US" sz="3300" dirty="0" smtClean="0"/>
              <a:t>    </a:t>
            </a:r>
            <a:r>
              <a:rPr lang="en-US" altLang="en-US" sz="3300" dirty="0" err="1" smtClean="0"/>
              <a:t>djevoj</a:t>
            </a:r>
            <a:r>
              <a:rPr lang="hr-BA" altLang="en-US" sz="3300" dirty="0" smtClean="0"/>
              <a:t>če</a:t>
            </a:r>
            <a:r>
              <a:rPr lang="en-US" altLang="en-US" sz="3300" dirty="0" smtClean="0"/>
              <a:t>]</a:t>
            </a:r>
            <a:r>
              <a:rPr lang="hr-BA" altLang="en-US" sz="3300" dirty="0" smtClean="0"/>
              <a:t>       </a:t>
            </a:r>
            <a:r>
              <a:rPr lang="en-US" altLang="en-US" sz="3300" dirty="0" err="1" smtClean="0"/>
              <a:t>razo</a:t>
            </a:r>
            <a:r>
              <a:rPr lang="hr-BA" altLang="en-US" sz="3300" dirty="0" smtClean="0"/>
              <a:t>čarali.</a:t>
            </a:r>
            <a:endParaRPr lang="en-US" altLang="en-US" sz="33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hr-BA" altLang="en-US" sz="3300" dirty="0"/>
              <a:t>        </a:t>
            </a:r>
            <a:r>
              <a:rPr lang="en-US" altLang="en-US" sz="3300" dirty="0" smtClean="0"/>
              <a:t>  </a:t>
            </a:r>
            <a:r>
              <a:rPr lang="hr-BA" altLang="en-US" sz="3300" dirty="0" smtClean="0"/>
              <a:t>  </a:t>
            </a:r>
            <a:r>
              <a:rPr lang="en-US" altLang="en-US" sz="3300" dirty="0" smtClean="0"/>
              <a:t>     child</a:t>
            </a:r>
            <a:r>
              <a:rPr lang="hr-BA" altLang="en-US" sz="3300" dirty="0" smtClean="0"/>
              <a:t>.</a:t>
            </a:r>
            <a:r>
              <a:rPr lang="en-US" altLang="en-US" sz="2600" u="sng" dirty="0" smtClean="0"/>
              <a:t>ACC/NOM</a:t>
            </a:r>
            <a:r>
              <a:rPr lang="en-US" altLang="en-US" sz="2600" dirty="0" smtClean="0"/>
              <a:t>.</a:t>
            </a:r>
            <a:r>
              <a:rPr lang="en-US" altLang="en-US" sz="2600" b="1" dirty="0" smtClean="0">
                <a:solidFill>
                  <a:srgbClr val="FF0000"/>
                </a:solidFill>
              </a:rPr>
              <a:t>3SG</a:t>
            </a:r>
            <a:r>
              <a:rPr lang="en-US" altLang="en-US" sz="3300" dirty="0" smtClean="0"/>
              <a:t> aux.</a:t>
            </a:r>
            <a:r>
              <a:rPr lang="en-US" altLang="en-US" sz="2600" b="1" dirty="0" smtClean="0">
                <a:solidFill>
                  <a:srgbClr val="FF0000"/>
                </a:solidFill>
              </a:rPr>
              <a:t>2PL</a:t>
            </a:r>
            <a:r>
              <a:rPr lang="en-US" altLang="en-US" sz="3300" dirty="0" smtClean="0"/>
              <a:t> and </a:t>
            </a:r>
            <a:r>
              <a:rPr lang="en-US" altLang="en-US" sz="3300" dirty="0" err="1" smtClean="0"/>
              <a:t>girl.</a:t>
            </a:r>
            <a:r>
              <a:rPr lang="en-US" altLang="en-US" sz="2600" dirty="0" err="1" smtClean="0"/>
              <a:t>ACC</a:t>
            </a:r>
            <a:r>
              <a:rPr lang="hr-BA" altLang="en-US" sz="2600" dirty="0" smtClean="0"/>
              <a:t>/NOM </a:t>
            </a:r>
            <a:r>
              <a:rPr lang="en-US" altLang="en-US" sz="2600" dirty="0" smtClean="0"/>
              <a:t> </a:t>
            </a:r>
            <a:r>
              <a:rPr lang="hr-BA" altLang="en-US" sz="3300" dirty="0" smtClean="0"/>
              <a:t>disappointed.</a:t>
            </a:r>
            <a:endParaRPr lang="en-US" altLang="en-US" sz="33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hr-BA" altLang="en-US" sz="3300" dirty="0"/>
              <a:t>        </a:t>
            </a:r>
            <a:r>
              <a:rPr lang="en-US" altLang="en-US" sz="3300" dirty="0" smtClean="0"/>
              <a:t>      ‘(</a:t>
            </a:r>
            <a:r>
              <a:rPr lang="hr-BA" altLang="en-US" sz="3300" dirty="0" smtClean="0"/>
              <a:t>You.pl</a:t>
            </a:r>
            <a:r>
              <a:rPr lang="en-US" altLang="en-US" sz="3300" dirty="0" smtClean="0"/>
              <a:t>) </a:t>
            </a:r>
            <a:r>
              <a:rPr lang="hr-BA" altLang="en-US" sz="3300" dirty="0" smtClean="0"/>
              <a:t>disappointed the child and the young girl</a:t>
            </a:r>
            <a:r>
              <a:rPr lang="en-US" altLang="en-US" sz="3300" dirty="0" smtClean="0"/>
              <a:t>.’</a:t>
            </a:r>
            <a:endParaRPr lang="sr-Latn-RS" altLang="en-US" sz="33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sr-Latn-RS" altLang="en-US" sz="33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r-Latn-RS" altLang="en-US" sz="3300" dirty="0"/>
              <a:t>  </a:t>
            </a:r>
            <a:r>
              <a:rPr lang="hr-BA" altLang="en-US" sz="3300" dirty="0"/>
              <a:t>    </a:t>
            </a:r>
            <a:r>
              <a:rPr lang="en-US" altLang="en-US" sz="3300" dirty="0" smtClean="0"/>
              <a:t>  </a:t>
            </a:r>
            <a:r>
              <a:rPr lang="hr-BA" altLang="en-US" sz="3300" dirty="0" smtClean="0"/>
              <a:t>b</a:t>
            </a:r>
            <a:r>
              <a:rPr lang="hr-BA" altLang="en-US" sz="3300" dirty="0"/>
              <a:t>. </a:t>
            </a:r>
            <a:r>
              <a:rPr lang="en-US" altLang="en-US" sz="3300" dirty="0" smtClean="0"/>
              <a:t>[</a:t>
            </a:r>
            <a:r>
              <a:rPr lang="hr-BA" altLang="en-US" sz="3300" baseline="30000" dirty="0" smtClean="0"/>
              <a:t>??</a:t>
            </a:r>
            <a:r>
              <a:rPr lang="en-US" altLang="en-US" sz="3300" dirty="0" smtClean="0"/>
              <a:t>Tele                 </a:t>
            </a:r>
            <a:r>
              <a:rPr lang="hr-BA" altLang="en-US" sz="3300" dirty="0" smtClean="0"/>
              <a:t>      </a:t>
            </a:r>
            <a:r>
              <a:rPr lang="en-US" altLang="en-US" sz="3300" dirty="0" err="1" smtClean="0"/>
              <a:t>su</a:t>
            </a:r>
            <a:r>
              <a:rPr lang="en-US" altLang="en-US" sz="3300" dirty="0" smtClean="0"/>
              <a:t>         </a:t>
            </a:r>
            <a:r>
              <a:rPr lang="en-US" altLang="en-US" sz="3300" dirty="0" err="1" smtClean="0"/>
              <a:t>i</a:t>
            </a:r>
            <a:r>
              <a:rPr lang="en-US" altLang="en-US" sz="3300" dirty="0" smtClean="0"/>
              <a:t> </a:t>
            </a:r>
            <a:r>
              <a:rPr lang="hr-BA" altLang="en-US" sz="3300" dirty="0" smtClean="0"/>
              <a:t>      štene</a:t>
            </a:r>
            <a:r>
              <a:rPr lang="en-US" altLang="en-US" sz="3300" dirty="0" smtClean="0"/>
              <a:t> </a:t>
            </a:r>
            <a:r>
              <a:rPr lang="hr-BA" altLang="en-US" sz="3300" dirty="0" smtClean="0"/>
              <a:t>                 prodali</a:t>
            </a:r>
            <a:r>
              <a:rPr lang="en-US" altLang="en-US" sz="3300" dirty="0" smtClean="0"/>
              <a:t>.]</a:t>
            </a:r>
            <a:endParaRPr lang="en-US" altLang="en-US" sz="33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hr-BA" altLang="en-US" sz="3300" dirty="0"/>
              <a:t>        </a:t>
            </a:r>
            <a:r>
              <a:rPr lang="en-US" altLang="en-US" sz="3300" dirty="0" smtClean="0"/>
              <a:t>     </a:t>
            </a:r>
            <a:r>
              <a:rPr lang="hr-BA" altLang="en-US" sz="3300" dirty="0" smtClean="0"/>
              <a:t>   </a:t>
            </a:r>
            <a:r>
              <a:rPr lang="en-US" altLang="en-US" sz="3300" dirty="0" smtClean="0"/>
              <a:t> calf</a:t>
            </a:r>
            <a:r>
              <a:rPr lang="hr-BA" altLang="en-US" sz="3300" dirty="0" smtClean="0"/>
              <a:t>.</a:t>
            </a:r>
            <a:r>
              <a:rPr lang="en-US" altLang="en-US" sz="2600" u="sng" dirty="0" smtClean="0"/>
              <a:t>ACC/NOM</a:t>
            </a:r>
            <a:r>
              <a:rPr lang="en-US" altLang="en-US" sz="2600" dirty="0" smtClean="0"/>
              <a:t>.</a:t>
            </a:r>
            <a:r>
              <a:rPr lang="en-US" altLang="en-US" sz="2600" b="1" dirty="0" smtClean="0">
                <a:solidFill>
                  <a:srgbClr val="FF0000"/>
                </a:solidFill>
              </a:rPr>
              <a:t>3SG</a:t>
            </a:r>
            <a:r>
              <a:rPr lang="en-US" altLang="en-US" sz="3300" dirty="0" smtClean="0"/>
              <a:t> aux.</a:t>
            </a:r>
            <a:r>
              <a:rPr lang="en-US" altLang="en-US" sz="2600" b="1" dirty="0" smtClean="0">
                <a:solidFill>
                  <a:srgbClr val="FF0000"/>
                </a:solidFill>
              </a:rPr>
              <a:t>3PL</a:t>
            </a:r>
            <a:r>
              <a:rPr lang="en-US" altLang="en-US" sz="3300" dirty="0" smtClean="0"/>
              <a:t> and </a:t>
            </a:r>
            <a:r>
              <a:rPr lang="hr-BA" altLang="en-US" sz="3300" dirty="0" smtClean="0"/>
              <a:t>puppy</a:t>
            </a:r>
            <a:r>
              <a:rPr lang="en-US" altLang="en-US" sz="2600" dirty="0"/>
              <a:t>.ACC</a:t>
            </a:r>
            <a:r>
              <a:rPr lang="hr-BA" altLang="en-US" sz="2600" dirty="0"/>
              <a:t>/NOM</a:t>
            </a:r>
            <a:r>
              <a:rPr lang="en-US" altLang="en-US" sz="2600" dirty="0"/>
              <a:t> </a:t>
            </a:r>
            <a:r>
              <a:rPr lang="hr-BA" altLang="en-US" sz="2600" dirty="0" smtClean="0"/>
              <a:t> </a:t>
            </a:r>
            <a:r>
              <a:rPr lang="hr-BA" altLang="en-US" sz="3300" dirty="0" smtClean="0"/>
              <a:t>sold</a:t>
            </a:r>
            <a:r>
              <a:rPr lang="sr-Latn-RS" altLang="en-US" sz="3300" dirty="0"/>
              <a:t/>
            </a:r>
            <a:br>
              <a:rPr lang="sr-Latn-RS" altLang="en-US" sz="3300" dirty="0"/>
            </a:br>
            <a:r>
              <a:rPr lang="sr-Latn-RS" altLang="en-US" sz="3300" dirty="0"/>
              <a:t>         </a:t>
            </a:r>
            <a:r>
              <a:rPr lang="en-US" altLang="en-US" sz="3300" dirty="0" smtClean="0"/>
              <a:t>  </a:t>
            </a:r>
            <a:r>
              <a:rPr lang="hr-BA" altLang="en-US" sz="3300" dirty="0" smtClean="0"/>
              <a:t>   </a:t>
            </a:r>
            <a:r>
              <a:rPr lang="en-US" altLang="en-US" sz="3300" dirty="0" smtClean="0"/>
              <a:t>‘(</a:t>
            </a:r>
            <a:r>
              <a:rPr lang="en-US" altLang="en-US" sz="3300" dirty="0"/>
              <a:t>They) </a:t>
            </a:r>
            <a:r>
              <a:rPr lang="hr-BA" altLang="en-US" sz="3300" dirty="0" smtClean="0"/>
              <a:t>sold the calf and the puppy</a:t>
            </a:r>
            <a:r>
              <a:rPr lang="en-US" altLang="en-US" sz="3300" dirty="0" smtClean="0"/>
              <a:t>.’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3300" dirty="0" smtClean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/>
              <a:t>The contrast between </a:t>
            </a:r>
            <a:r>
              <a:rPr lang="en-US" altLang="en-US" sz="3200" dirty="0" smtClean="0"/>
              <a:t>(21) </a:t>
            </a:r>
            <a:r>
              <a:rPr lang="en-US" altLang="en-US" sz="3200" dirty="0"/>
              <a:t>– unequivocal ACC </a:t>
            </a:r>
            <a:r>
              <a:rPr lang="en-US" altLang="en-US" sz="3200" dirty="0" smtClean="0"/>
              <a:t>of the &amp;P – </a:t>
            </a:r>
            <a:r>
              <a:rPr lang="en-US" altLang="en-US" sz="3200" dirty="0"/>
              <a:t>and </a:t>
            </a:r>
            <a:r>
              <a:rPr lang="en-US" altLang="en-US" sz="3200" dirty="0" smtClean="0"/>
              <a:t>(22) </a:t>
            </a:r>
            <a:r>
              <a:rPr lang="en-US" altLang="en-US" sz="3200" dirty="0"/>
              <a:t>– ACC syncretic with NOM – </a:t>
            </a:r>
            <a:r>
              <a:rPr lang="en-US" altLang="en-US" sz="3200" dirty="0" smtClean="0"/>
              <a:t>lends support to the </a:t>
            </a:r>
            <a:r>
              <a:rPr lang="en-US" altLang="en-US" sz="3200" dirty="0"/>
              <a:t>claim that the verification </a:t>
            </a:r>
            <a:r>
              <a:rPr lang="en-US" altLang="en-US" sz="3200" dirty="0" smtClean="0"/>
              <a:t>process is late, </a:t>
            </a:r>
            <a:r>
              <a:rPr lang="en-US" altLang="en-US" sz="3200" dirty="0"/>
              <a:t>i.e., that it applies after lexical insertion</a:t>
            </a:r>
            <a:r>
              <a:rPr lang="en-US" altLang="en-US" sz="3200" dirty="0" smtClean="0"/>
              <a:t>.</a:t>
            </a:r>
            <a:endParaRPr lang="hr-BA" altLang="en-US" sz="32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3300" dirty="0"/>
          </a:p>
          <a:p>
            <a:pPr marL="0" indent="0">
              <a:buNone/>
            </a:pPr>
            <a:endParaRPr lang="en-US" sz="33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FDSL 12.5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33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Morphological verification is </a:t>
            </a:r>
            <a:r>
              <a:rPr lang="en-US" i="1" dirty="0" smtClean="0">
                <a:solidFill>
                  <a:srgbClr val="FF0000"/>
                </a:solidFill>
              </a:rPr>
              <a:t>late:</a:t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dirty="0"/>
              <a:t>NOM-ACC syncretic </a:t>
            </a:r>
            <a:r>
              <a:rPr lang="en-US" dirty="0" smtClean="0"/>
              <a:t>objects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17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8" y="1719187"/>
            <a:ext cx="11212171" cy="4928477"/>
          </a:xfrm>
        </p:spPr>
        <p:txBody>
          <a:bodyPr>
            <a:normAutofit fontScale="92500" lnSpcReduction="20000"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000" dirty="0" smtClean="0"/>
              <a:t>Another piece of evidence for the late application of MV comes from 1W placement of </a:t>
            </a:r>
            <a:r>
              <a:rPr lang="en-US" sz="3000" dirty="0" err="1" smtClean="0"/>
              <a:t>clitics</a:t>
            </a:r>
            <a:r>
              <a:rPr lang="en-US" sz="3000" dirty="0" smtClean="0"/>
              <a:t> when the first conjunct is syntactically complex and contains pre-nominal elements that agree with the noun.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3000" dirty="0" smtClean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000" dirty="0" smtClean="0"/>
              <a:t>23</a:t>
            </a:r>
            <a:r>
              <a:rPr lang="hr-BA" sz="3000" dirty="0" smtClean="0"/>
              <a:t>. </a:t>
            </a:r>
            <a:r>
              <a:rPr lang="en-US" sz="3000" b="1" dirty="0" smtClean="0"/>
              <a:t>[</a:t>
            </a:r>
            <a:r>
              <a:rPr lang="en-US" sz="3000" b="1" dirty="0" err="1" smtClean="0"/>
              <a:t>Mla</a:t>
            </a:r>
            <a:r>
              <a:rPr lang="hr-BA" sz="3000" b="1" dirty="0" smtClean="0"/>
              <a:t>đa</a:t>
            </a:r>
            <a:r>
              <a:rPr lang="en-US" sz="3000" b="1" dirty="0" smtClean="0"/>
              <a:t>                 </a:t>
            </a:r>
            <a:r>
              <a:rPr lang="en-US" sz="3000" b="1" dirty="0" err="1" smtClean="0"/>
              <a:t>sestra</a:t>
            </a:r>
            <a:r>
              <a:rPr lang="en-US" sz="3000" b="1" dirty="0" smtClean="0"/>
              <a:t>              </a:t>
            </a:r>
            <a:r>
              <a:rPr lang="en-US" sz="3000" b="1" dirty="0" err="1" smtClean="0"/>
              <a:t>i</a:t>
            </a:r>
            <a:r>
              <a:rPr lang="en-US" sz="3000" b="1" dirty="0" smtClean="0"/>
              <a:t>      </a:t>
            </a:r>
            <a:r>
              <a:rPr lang="en-US" sz="3000" b="1" dirty="0" err="1" smtClean="0"/>
              <a:t>ti</a:t>
            </a:r>
            <a:r>
              <a:rPr lang="en-US" sz="3000" dirty="0" smtClean="0"/>
              <a:t>]   </a:t>
            </a:r>
            <a:r>
              <a:rPr lang="en-US" sz="3000" b="1" dirty="0" err="1" smtClean="0">
                <a:solidFill>
                  <a:srgbClr val="FF0000"/>
                </a:solidFill>
              </a:rPr>
              <a:t>ćete</a:t>
            </a:r>
            <a:r>
              <a:rPr lang="en-US" sz="3000" dirty="0" smtClean="0"/>
              <a:t>      </a:t>
            </a:r>
            <a:r>
              <a:rPr lang="en-US" sz="3000" dirty="0" err="1" smtClean="0"/>
              <a:t>doći</a:t>
            </a:r>
            <a:r>
              <a:rPr lang="en-US" sz="3000" dirty="0" smtClean="0"/>
              <a:t>    </a:t>
            </a:r>
            <a:r>
              <a:rPr lang="en-US" sz="3000" dirty="0" err="1" smtClean="0"/>
              <a:t>kasnije</a:t>
            </a:r>
            <a:r>
              <a:rPr lang="en-US" sz="3000" dirty="0" smtClean="0"/>
              <a:t>.	    1P</a:t>
            </a:r>
            <a:r>
              <a:rPr lang="sr-Latn-RS" sz="3000" dirty="0"/>
              <a:t/>
            </a:r>
            <a:br>
              <a:rPr lang="sr-Latn-RS" sz="3000" dirty="0"/>
            </a:br>
            <a:r>
              <a:rPr lang="en-US" sz="3000" dirty="0" smtClean="0"/>
              <a:t>      [</a:t>
            </a:r>
            <a:r>
              <a:rPr lang="hr-BA" sz="3000" dirty="0"/>
              <a:t>y</a:t>
            </a:r>
            <a:r>
              <a:rPr lang="hr-BA" sz="3000" dirty="0" smtClean="0"/>
              <a:t>ounger</a:t>
            </a:r>
            <a:r>
              <a:rPr lang="en-US" sz="3000" dirty="0" smtClean="0"/>
              <a:t>.</a:t>
            </a:r>
            <a:r>
              <a:rPr lang="en-US" sz="2400" dirty="0" smtClean="0"/>
              <a:t>FEM.</a:t>
            </a:r>
            <a:r>
              <a:rPr lang="en-US" sz="2400" b="1" dirty="0" smtClean="0">
                <a:solidFill>
                  <a:srgbClr val="FF0000"/>
                </a:solidFill>
              </a:rPr>
              <a:t>3SG</a:t>
            </a:r>
            <a:r>
              <a:rPr lang="en-US" sz="3000" dirty="0" smtClean="0"/>
              <a:t> sister.</a:t>
            </a:r>
            <a:r>
              <a:rPr lang="en-US" sz="2400" dirty="0" smtClean="0"/>
              <a:t>FEM.</a:t>
            </a:r>
            <a:r>
              <a:rPr lang="en-US" sz="2400" b="1" dirty="0" smtClean="0">
                <a:solidFill>
                  <a:srgbClr val="FF0000"/>
                </a:solidFill>
              </a:rPr>
              <a:t>3SG</a:t>
            </a:r>
            <a:r>
              <a:rPr lang="en-US" sz="3000" dirty="0" smtClean="0"/>
              <a:t> and you will.</a:t>
            </a:r>
            <a:r>
              <a:rPr lang="en-US" sz="2400" b="1" dirty="0" smtClean="0">
                <a:solidFill>
                  <a:srgbClr val="FF0000"/>
                </a:solidFill>
              </a:rPr>
              <a:t>2PL</a:t>
            </a:r>
            <a:r>
              <a:rPr lang="en-US" sz="3000" dirty="0" smtClean="0"/>
              <a:t> </a:t>
            </a:r>
            <a:r>
              <a:rPr lang="en-US" sz="3000" dirty="0"/>
              <a:t>come </a:t>
            </a:r>
            <a:r>
              <a:rPr lang="en-US" sz="3000" dirty="0" smtClean="0"/>
              <a:t>later</a:t>
            </a:r>
            <a:r>
              <a:rPr lang="sr-Latn-RS" sz="3000" dirty="0"/>
              <a:t/>
            </a:r>
            <a:br>
              <a:rPr lang="sr-Latn-RS" sz="3000" dirty="0"/>
            </a:br>
            <a:r>
              <a:rPr lang="sr-Latn-RS" sz="3000" dirty="0"/>
              <a:t> </a:t>
            </a:r>
            <a:r>
              <a:rPr lang="en-US" sz="3000" dirty="0"/>
              <a:t>      </a:t>
            </a:r>
            <a:r>
              <a:rPr lang="en-US" sz="3000" dirty="0" smtClean="0"/>
              <a:t>‘My sister </a:t>
            </a:r>
            <a:r>
              <a:rPr lang="en-US" sz="3000" dirty="0"/>
              <a:t>and </a:t>
            </a:r>
            <a:r>
              <a:rPr lang="en-US" sz="3000" dirty="0" smtClean="0"/>
              <a:t>you will </a:t>
            </a:r>
            <a:r>
              <a:rPr lang="en-US" sz="3000" dirty="0"/>
              <a:t>come </a:t>
            </a:r>
            <a:r>
              <a:rPr lang="en-US" sz="3000" dirty="0" smtClean="0"/>
              <a:t>later.’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3000" dirty="0" smtClean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000" dirty="0" smtClean="0"/>
              <a:t>24</a:t>
            </a:r>
            <a:r>
              <a:rPr lang="hr-BA" sz="3000" dirty="0" smtClean="0"/>
              <a:t>. </a:t>
            </a:r>
            <a:r>
              <a:rPr lang="en-US" sz="3000" baseline="30000" dirty="0" smtClean="0"/>
              <a:t>??</a:t>
            </a:r>
            <a:r>
              <a:rPr lang="en-US" sz="3000" b="1" dirty="0" smtClean="0"/>
              <a:t>[</a:t>
            </a:r>
            <a:r>
              <a:rPr lang="en-US" sz="3000" b="1" dirty="0" err="1"/>
              <a:t>Mla</a:t>
            </a:r>
            <a:r>
              <a:rPr lang="hr-BA" sz="3000" b="1" dirty="0"/>
              <a:t>đa </a:t>
            </a:r>
            <a:r>
              <a:rPr lang="en-US" sz="3000" b="1" dirty="0" smtClean="0"/>
              <a:t>                 </a:t>
            </a:r>
            <a:r>
              <a:rPr lang="en-US" sz="3000" b="1" dirty="0" err="1" smtClean="0">
                <a:solidFill>
                  <a:srgbClr val="FF0000"/>
                </a:solidFill>
              </a:rPr>
              <a:t>ćete</a:t>
            </a:r>
            <a:r>
              <a:rPr lang="en-US" sz="3000" dirty="0" smtClean="0"/>
              <a:t>      </a:t>
            </a:r>
            <a:r>
              <a:rPr lang="en-US" sz="3000" b="1" dirty="0" err="1" smtClean="0"/>
              <a:t>sestra</a:t>
            </a:r>
            <a:r>
              <a:rPr lang="en-US" sz="3000" b="1" dirty="0" smtClean="0"/>
              <a:t>              </a:t>
            </a:r>
            <a:r>
              <a:rPr lang="en-US" sz="3000" b="1" dirty="0" err="1" smtClean="0"/>
              <a:t>i</a:t>
            </a:r>
            <a:r>
              <a:rPr lang="en-US" sz="3000" b="1" dirty="0" smtClean="0"/>
              <a:t>       </a:t>
            </a:r>
            <a:r>
              <a:rPr lang="en-US" sz="3000" b="1" dirty="0" err="1" smtClean="0"/>
              <a:t>ti</a:t>
            </a:r>
            <a:r>
              <a:rPr lang="en-US" sz="3000" dirty="0" smtClean="0"/>
              <a:t>]   </a:t>
            </a:r>
            <a:r>
              <a:rPr lang="en-US" sz="3000" dirty="0" err="1" smtClean="0"/>
              <a:t>doći</a:t>
            </a:r>
            <a:r>
              <a:rPr lang="en-US" sz="3000" dirty="0" smtClean="0"/>
              <a:t>   </a:t>
            </a:r>
            <a:r>
              <a:rPr lang="en-US" sz="3000" dirty="0" err="1" smtClean="0"/>
              <a:t>kasnije</a:t>
            </a:r>
            <a:r>
              <a:rPr lang="en-US" sz="3000" dirty="0" smtClean="0"/>
              <a:t>.        1W</a:t>
            </a:r>
            <a:r>
              <a:rPr lang="sr-Latn-RS" sz="3000" dirty="0"/>
              <a:t/>
            </a:r>
            <a:br>
              <a:rPr lang="sr-Latn-RS" sz="3000" dirty="0"/>
            </a:br>
            <a:r>
              <a:rPr lang="en-US" sz="3000" dirty="0"/>
              <a:t>      </a:t>
            </a:r>
            <a:r>
              <a:rPr lang="en-US" sz="3000" dirty="0" smtClean="0"/>
              <a:t>    [younger.</a:t>
            </a:r>
            <a:r>
              <a:rPr lang="en-US" sz="2400" dirty="0" smtClean="0"/>
              <a:t>FEM.</a:t>
            </a:r>
            <a:r>
              <a:rPr lang="en-US" sz="2400" b="1" dirty="0" smtClean="0">
                <a:solidFill>
                  <a:srgbClr val="FF0000"/>
                </a:solidFill>
              </a:rPr>
              <a:t>3SG</a:t>
            </a:r>
            <a:r>
              <a:rPr lang="en-US" sz="3000" dirty="0" smtClean="0"/>
              <a:t> will.</a:t>
            </a:r>
            <a:r>
              <a:rPr lang="en-US" sz="2400" b="1" dirty="0" smtClean="0">
                <a:solidFill>
                  <a:srgbClr val="FF0000"/>
                </a:solidFill>
              </a:rPr>
              <a:t>2PL</a:t>
            </a:r>
            <a:r>
              <a:rPr lang="en-US" sz="3000" dirty="0" smtClean="0"/>
              <a:t> sister.</a:t>
            </a:r>
            <a:r>
              <a:rPr lang="en-US" sz="2400" dirty="0" smtClean="0"/>
              <a:t>FEM.</a:t>
            </a:r>
            <a:r>
              <a:rPr lang="en-US" sz="2400" b="1" dirty="0" smtClean="0">
                <a:solidFill>
                  <a:srgbClr val="FF0000"/>
                </a:solidFill>
              </a:rPr>
              <a:t>3SG</a:t>
            </a:r>
            <a:r>
              <a:rPr lang="en-US" sz="3000" dirty="0" smtClean="0"/>
              <a:t> </a:t>
            </a:r>
            <a:r>
              <a:rPr lang="en-US" sz="3000" dirty="0"/>
              <a:t>and </a:t>
            </a:r>
            <a:r>
              <a:rPr lang="en-US" sz="3000" dirty="0" smtClean="0"/>
              <a:t>you come later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3000" dirty="0" smtClean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000" dirty="0" smtClean="0"/>
              <a:t>The </a:t>
            </a:r>
            <a:r>
              <a:rPr lang="en-US" sz="3000" dirty="0"/>
              <a:t>degradation of (</a:t>
            </a:r>
            <a:r>
              <a:rPr lang="en-US" sz="3000" dirty="0" smtClean="0"/>
              <a:t>24) </a:t>
            </a:r>
            <a:r>
              <a:rPr lang="en-US" sz="3000" dirty="0"/>
              <a:t>shows that MV follows </a:t>
            </a:r>
            <a:r>
              <a:rPr lang="en-US" sz="3000" dirty="0" smtClean="0"/>
              <a:t>DP-internal agreement processes, i.e., that </a:t>
            </a:r>
            <a:r>
              <a:rPr lang="en-US" sz="3000" i="1" dirty="0" smtClean="0">
                <a:solidFill>
                  <a:srgbClr val="FF0000"/>
                </a:solidFill>
              </a:rPr>
              <a:t>it happens relatively late in the derivation</a:t>
            </a:r>
            <a:r>
              <a:rPr lang="en-US" sz="3000" dirty="0" smtClean="0"/>
              <a:t>.</a:t>
            </a:r>
            <a:endParaRPr lang="en-US" sz="3000" dirty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3000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3000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3400" dirty="0"/>
          </a:p>
          <a:p>
            <a:pPr marL="0" indent="0">
              <a:buNone/>
            </a:pPr>
            <a:endParaRPr lang="en-US" sz="33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FDSL 12.5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34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Morphological verification is </a:t>
            </a:r>
            <a:r>
              <a:rPr lang="en-US" i="1" dirty="0" smtClean="0">
                <a:solidFill>
                  <a:srgbClr val="FF0000"/>
                </a:solidFill>
              </a:rPr>
              <a:t>late:</a:t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dirty="0" smtClean="0"/>
              <a:t>DP-internal agreement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41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8" y="1719187"/>
            <a:ext cx="11212171" cy="4928477"/>
          </a:xfrm>
        </p:spPr>
        <p:txBody>
          <a:bodyPr>
            <a:norm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/>
              <a:t>MV must apply late in the derivation (following lexical insertion) because it is sensitive to the morphological forms: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/>
              <a:t>Syncretic forms of </a:t>
            </a:r>
            <a:r>
              <a:rPr lang="en-US" sz="3200" dirty="0" err="1" smtClean="0"/>
              <a:t>clitics</a:t>
            </a:r>
            <a:r>
              <a:rPr lang="en-US" sz="3200" dirty="0" smtClean="0"/>
              <a:t> save the sentence,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/>
              <a:t>Fronted objects that are syncretic between accusative and nominative degrade the sentence,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/>
              <a:t>DP-internal agreement operations precede MV.</a:t>
            </a:r>
            <a:endParaRPr lang="en-US" sz="3200" dirty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3000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3000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3400" dirty="0"/>
          </a:p>
          <a:p>
            <a:pPr marL="0" indent="0">
              <a:buNone/>
            </a:pPr>
            <a:endParaRPr lang="en-US" sz="33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FDSL 12.5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35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Morphological verification is </a:t>
            </a:r>
            <a:r>
              <a:rPr lang="en-US" i="1" dirty="0" smtClean="0">
                <a:solidFill>
                  <a:srgbClr val="FF0000"/>
                </a:solidFill>
              </a:rPr>
              <a:t>late: </a:t>
            </a:r>
            <a:r>
              <a:rPr lang="en-US" i="1" dirty="0"/>
              <a:t>W</a:t>
            </a:r>
            <a:r>
              <a:rPr lang="en-US" i="1" dirty="0" smtClean="0"/>
              <a:t>rap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157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8" y="1719187"/>
            <a:ext cx="11212171" cy="4928477"/>
          </a:xfrm>
        </p:spPr>
        <p:txBody>
          <a:bodyPr>
            <a:norm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/>
              <a:t>So far, we have observed effects of MV only in 1W placement of </a:t>
            </a:r>
            <a:r>
              <a:rPr lang="en-US" sz="3200" dirty="0" err="1" smtClean="0"/>
              <a:t>clitics</a:t>
            </a:r>
            <a:r>
              <a:rPr lang="en-US" sz="3200" dirty="0" smtClean="0"/>
              <a:t> in coordinated subjects.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/>
              <a:t>We proposed that MV is </a:t>
            </a:r>
            <a:r>
              <a:rPr lang="en-US" sz="3200" i="1" dirty="0" smtClean="0">
                <a:solidFill>
                  <a:srgbClr val="FF0000"/>
                </a:solidFill>
              </a:rPr>
              <a:t>recursive</a:t>
            </a:r>
            <a:r>
              <a:rPr lang="en-US" sz="3200" dirty="0" smtClean="0"/>
              <a:t>, i.e., applies every time the exponent of T</a:t>
            </a:r>
            <a:r>
              <a:rPr lang="en-US" sz="3200" baseline="30000" dirty="0" smtClean="0"/>
              <a:t>0</a:t>
            </a:r>
            <a:r>
              <a:rPr lang="en-US" sz="3200" dirty="0" smtClean="0"/>
              <a:t> (in our case the </a:t>
            </a:r>
            <a:r>
              <a:rPr lang="en-US" sz="3200" dirty="0" err="1" smtClean="0"/>
              <a:t>clitic</a:t>
            </a:r>
            <a:r>
              <a:rPr lang="en-US" sz="3200" dirty="0" smtClean="0"/>
              <a:t>) finds itself in a configuration where a potential MV target (a)symmetrically c-commands it (regardless of whether the </a:t>
            </a:r>
            <a:r>
              <a:rPr lang="en-US" sz="3200" dirty="0" err="1" smtClean="0"/>
              <a:t>clitic</a:t>
            </a:r>
            <a:r>
              <a:rPr lang="en-US" sz="3200" dirty="0" smtClean="0"/>
              <a:t> is in T</a:t>
            </a:r>
            <a:r>
              <a:rPr lang="en-US" sz="3200" baseline="30000" dirty="0" smtClean="0"/>
              <a:t>0</a:t>
            </a:r>
            <a:r>
              <a:rPr lang="en-US" sz="3200" dirty="0" smtClean="0"/>
              <a:t> and whether the target of MV is in [Spec TP] or not).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/>
              <a:t>These configurations </a:t>
            </a:r>
            <a:r>
              <a:rPr lang="en-US" sz="3200" dirty="0"/>
              <a:t>may </a:t>
            </a:r>
            <a:r>
              <a:rPr lang="en-US" sz="3200" dirty="0" smtClean="0"/>
              <a:t>arise: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If something moves into [Spec TP</a:t>
            </a:r>
            <a:r>
              <a:rPr lang="en-US" dirty="0" smtClean="0"/>
              <a:t>] (subject, from [Spec </a:t>
            </a:r>
            <a:r>
              <a:rPr lang="en-US" dirty="0" err="1" smtClean="0"/>
              <a:t>vP</a:t>
            </a:r>
            <a:r>
              <a:rPr lang="en-US" dirty="0"/>
              <a:t>]</a:t>
            </a:r>
            <a:r>
              <a:rPr lang="en-US" dirty="0" smtClean="0"/>
              <a:t>, </a:t>
            </a:r>
            <a:endParaRPr lang="en-US" sz="3200" dirty="0"/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If </a:t>
            </a:r>
            <a:r>
              <a:rPr lang="en-US" dirty="0"/>
              <a:t>the </a:t>
            </a:r>
            <a:r>
              <a:rPr lang="en-US" dirty="0" err="1"/>
              <a:t>clitic</a:t>
            </a:r>
            <a:r>
              <a:rPr lang="en-US" dirty="0"/>
              <a:t> moves and adjoins to a different </a:t>
            </a:r>
            <a:r>
              <a:rPr lang="en-US" dirty="0" smtClean="0"/>
              <a:t>node (the first conjunct in &amp;P).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FDSL 12.5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36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995212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Morphological verification is </a:t>
            </a:r>
            <a:r>
              <a:rPr lang="en-US" i="1" dirty="0" smtClean="0">
                <a:solidFill>
                  <a:srgbClr val="FF0000"/>
                </a:solidFill>
              </a:rPr>
              <a:t>not restricted to T</a:t>
            </a:r>
            <a:r>
              <a:rPr lang="en-US" i="1" baseline="30000" dirty="0" smtClean="0">
                <a:solidFill>
                  <a:srgbClr val="FF0000"/>
                </a:solidFill>
              </a:rPr>
              <a:t>0</a:t>
            </a:r>
            <a:r>
              <a:rPr lang="en-US" i="1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Long-distance moved complex subjects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87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488" y="1719187"/>
            <a:ext cx="11412077" cy="4928477"/>
          </a:xfrm>
        </p:spPr>
        <p:txBody>
          <a:bodyPr>
            <a:no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000" dirty="0" smtClean="0"/>
              <a:t>We are next going to show that the target of MV may be a </a:t>
            </a:r>
            <a:r>
              <a:rPr lang="en-US" sz="3000" dirty="0" err="1" smtClean="0"/>
              <a:t>wh</a:t>
            </a:r>
            <a:r>
              <a:rPr lang="en-US" sz="3000" dirty="0" smtClean="0"/>
              <a:t>-phrase in [Spec CP] (with the </a:t>
            </a:r>
            <a:r>
              <a:rPr lang="en-US" sz="3000" dirty="0" err="1" smtClean="0"/>
              <a:t>clitic</a:t>
            </a:r>
            <a:r>
              <a:rPr lang="en-US" sz="3000" dirty="0" smtClean="0"/>
              <a:t> right-adjoined to it) – a configuration in which both the target of agreement (the </a:t>
            </a:r>
            <a:r>
              <a:rPr lang="en-US" sz="3000" dirty="0" err="1" smtClean="0"/>
              <a:t>wh</a:t>
            </a:r>
            <a:r>
              <a:rPr lang="en-US" sz="3000" dirty="0" smtClean="0"/>
              <a:t>-phrase) and the </a:t>
            </a:r>
            <a:r>
              <a:rPr lang="en-US" sz="3000" dirty="0" err="1" smtClean="0"/>
              <a:t>clitic</a:t>
            </a:r>
            <a:r>
              <a:rPr lang="en-US" sz="3000" dirty="0" smtClean="0"/>
              <a:t> moved.</a:t>
            </a: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3000" dirty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000" dirty="0" smtClean="0"/>
              <a:t>25</a:t>
            </a:r>
            <a:r>
              <a:rPr lang="en-US" sz="3000" dirty="0"/>
              <a:t>. </a:t>
            </a:r>
            <a:r>
              <a:rPr lang="en-US" sz="3000" dirty="0" smtClean="0"/>
              <a:t>a. </a:t>
            </a:r>
            <a:r>
              <a:rPr lang="hr-BA" sz="3000" baseline="30000" dirty="0" smtClean="0"/>
              <a:t>?</a:t>
            </a:r>
            <a:r>
              <a:rPr lang="en-US" sz="3000" baseline="30000" dirty="0" smtClean="0"/>
              <a:t>/??</a:t>
            </a:r>
            <a:r>
              <a:rPr lang="hr-BA" sz="3000" dirty="0" smtClean="0"/>
              <a:t>Koj</a:t>
            </a:r>
            <a:r>
              <a:rPr lang="en-US" sz="3000" dirty="0"/>
              <a:t>a</a:t>
            </a:r>
            <a:r>
              <a:rPr lang="hr-BA" sz="3000" dirty="0" smtClean="0"/>
              <a:t>                 </a:t>
            </a:r>
            <a:r>
              <a:rPr lang="en-US" sz="3000" dirty="0" smtClean="0"/>
              <a:t> </a:t>
            </a:r>
            <a:r>
              <a:rPr lang="de-DE" sz="3000" dirty="0" smtClean="0"/>
              <a:t>studentica</a:t>
            </a:r>
            <a:r>
              <a:rPr lang="de-DE" sz="3000" baseline="-25000" dirty="0" smtClean="0"/>
              <a:t>k</a:t>
            </a:r>
            <a:r>
              <a:rPr lang="de-DE" sz="3000" dirty="0" smtClean="0"/>
              <a:t> </a:t>
            </a:r>
            <a:r>
              <a:rPr lang="hr-BA" sz="3000" dirty="0" smtClean="0"/>
              <a:t> </a:t>
            </a:r>
            <a:r>
              <a:rPr lang="en-US" sz="3000" dirty="0" smtClean="0"/>
              <a:t>       </a:t>
            </a:r>
            <a:r>
              <a:rPr lang="hr-BA" sz="3000" b="1" dirty="0" smtClean="0">
                <a:solidFill>
                  <a:srgbClr val="FF0000"/>
                </a:solidFill>
              </a:rPr>
              <a:t>ćete</a:t>
            </a:r>
            <a:r>
              <a:rPr lang="hr-BA" sz="3000" dirty="0" smtClean="0"/>
              <a:t>      navijati </a:t>
            </a:r>
            <a:r>
              <a:rPr lang="hr-BA" sz="3000" dirty="0" smtClean="0"/>
              <a:t>da   t</a:t>
            </a:r>
            <a:r>
              <a:rPr lang="en-US" sz="3000" baseline="-25000" dirty="0" smtClean="0"/>
              <a:t>k</a:t>
            </a:r>
            <a:r>
              <a:rPr lang="hr-BA" sz="3000" dirty="0" smtClean="0"/>
              <a:t> </a:t>
            </a:r>
            <a:r>
              <a:rPr lang="en-US" sz="3000" dirty="0" err="1" smtClean="0"/>
              <a:t>pobijed</a:t>
            </a:r>
            <a:r>
              <a:rPr lang="hr-BA" sz="3000" dirty="0" smtClean="0"/>
              <a:t>i</a:t>
            </a:r>
            <a:r>
              <a:rPr lang="en-US" sz="3000" dirty="0" smtClean="0"/>
              <a:t>?</a:t>
            </a:r>
            <a:r>
              <a:rPr lang="hr-BA" sz="3000" dirty="0" smtClean="0"/>
              <a:t> </a:t>
            </a:r>
            <a:r>
              <a:rPr lang="en-US" sz="3000" dirty="0" smtClean="0"/>
              <a:t>	</a:t>
            </a:r>
            <a:r>
              <a:rPr lang="hr-BA" sz="3000" dirty="0" smtClean="0"/>
              <a:t> </a:t>
            </a:r>
            <a:r>
              <a:rPr lang="en-US" sz="3000" dirty="0" smtClean="0"/>
              <a:t>   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000" dirty="0"/>
              <a:t> </a:t>
            </a:r>
            <a:r>
              <a:rPr lang="en-US" sz="3000" dirty="0" smtClean="0"/>
              <a:t>               </a:t>
            </a:r>
            <a:r>
              <a:rPr lang="hr-BA" sz="3000" dirty="0" smtClean="0"/>
              <a:t>which.</a:t>
            </a:r>
            <a:r>
              <a:rPr lang="hr-BA" sz="2400" b="1" dirty="0" smtClean="0"/>
              <a:t>FEM.</a:t>
            </a:r>
            <a:r>
              <a:rPr lang="hr-BA" sz="2400" b="1" dirty="0" smtClean="0">
                <a:solidFill>
                  <a:srgbClr val="FF0000"/>
                </a:solidFill>
              </a:rPr>
              <a:t>3SG</a:t>
            </a:r>
            <a:r>
              <a:rPr lang="hr-BA" sz="3000" dirty="0" smtClean="0"/>
              <a:t> student.</a:t>
            </a:r>
            <a:r>
              <a:rPr lang="hr-BA" sz="2400" b="1" dirty="0" smtClean="0"/>
              <a:t>FEM</a:t>
            </a:r>
            <a:r>
              <a:rPr lang="en-US" sz="2400" b="1" dirty="0" smtClean="0"/>
              <a:t>.</a:t>
            </a:r>
            <a:r>
              <a:rPr lang="hr-BA" sz="2400" b="1" dirty="0" smtClean="0">
                <a:solidFill>
                  <a:srgbClr val="FF0000"/>
                </a:solidFill>
              </a:rPr>
              <a:t>3SG</a:t>
            </a:r>
            <a:r>
              <a:rPr lang="hr-BA" sz="3000" dirty="0" smtClean="0"/>
              <a:t> </a:t>
            </a:r>
            <a:r>
              <a:rPr lang="hr-BA" sz="3000" dirty="0" smtClean="0"/>
              <a:t>will</a:t>
            </a:r>
            <a:r>
              <a:rPr lang="hr-BA" sz="3000" dirty="0" smtClean="0"/>
              <a:t>.</a:t>
            </a:r>
            <a:r>
              <a:rPr lang="hr-BA" sz="2400" b="1" dirty="0" smtClean="0">
                <a:solidFill>
                  <a:srgbClr val="FF0000"/>
                </a:solidFill>
              </a:rPr>
              <a:t>2PL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hr-BA" sz="3000" dirty="0" smtClean="0"/>
              <a:t>cheer     that</a:t>
            </a:r>
            <a:r>
              <a:rPr lang="en-US" sz="3000" dirty="0" smtClean="0"/>
              <a:t>    win</a:t>
            </a:r>
            <a:r>
              <a:rPr lang="hr-BA" sz="3000" dirty="0" smtClean="0"/>
              <a:t>s</a:t>
            </a:r>
            <a:endParaRPr lang="en-US" sz="3000" dirty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000" dirty="0" smtClean="0"/>
              <a:t>               ‘Which student</a:t>
            </a:r>
            <a:r>
              <a:rPr lang="en-US" sz="3000" i="1" dirty="0" smtClean="0"/>
              <a:t>(fem)</a:t>
            </a:r>
            <a:r>
              <a:rPr lang="en-US" sz="3000" dirty="0" smtClean="0"/>
              <a:t> </a:t>
            </a:r>
            <a:r>
              <a:rPr lang="hr-BA" sz="3000" dirty="0" smtClean="0"/>
              <a:t>will you cheer </a:t>
            </a:r>
            <a:r>
              <a:rPr lang="en-US" sz="3000" dirty="0" smtClean="0"/>
              <a:t>to </a:t>
            </a:r>
            <a:r>
              <a:rPr lang="en-US" sz="3000" dirty="0" smtClean="0"/>
              <a:t>win?’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000" dirty="0" smtClean="0"/>
              <a:t>       b. </a:t>
            </a:r>
            <a:r>
              <a:rPr lang="en-US" sz="3000" baseline="30000" dirty="0" smtClean="0"/>
              <a:t>?/</a:t>
            </a:r>
            <a:r>
              <a:rPr lang="hr-BA" sz="3000" baseline="30000" dirty="0" smtClean="0"/>
              <a:t>??</a:t>
            </a:r>
            <a:r>
              <a:rPr lang="hr-BA" sz="3000" dirty="0" smtClean="0"/>
              <a:t>Koj</a:t>
            </a:r>
            <a:r>
              <a:rPr lang="en-US" sz="3000" dirty="0" smtClean="0"/>
              <a:t>a </a:t>
            </a:r>
            <a:r>
              <a:rPr lang="hr-BA" sz="3000" dirty="0" smtClean="0"/>
              <a:t>                 </a:t>
            </a:r>
            <a:r>
              <a:rPr lang="hr-BA" sz="3000" b="1" dirty="0" smtClean="0">
                <a:solidFill>
                  <a:srgbClr val="FF0000"/>
                </a:solidFill>
              </a:rPr>
              <a:t>ćete</a:t>
            </a:r>
            <a:r>
              <a:rPr lang="hr-BA" sz="3000" dirty="0" smtClean="0"/>
              <a:t>      </a:t>
            </a:r>
            <a:r>
              <a:rPr lang="de-DE" sz="3000" dirty="0" smtClean="0"/>
              <a:t>studentica</a:t>
            </a:r>
            <a:r>
              <a:rPr lang="de-DE" sz="3000" baseline="-25000" dirty="0" smtClean="0"/>
              <a:t>k</a:t>
            </a:r>
            <a:r>
              <a:rPr lang="de-DE" sz="3000" dirty="0" smtClean="0"/>
              <a:t>          </a:t>
            </a:r>
            <a:r>
              <a:rPr lang="hr-BA" sz="3000" dirty="0" smtClean="0"/>
              <a:t>navijati </a:t>
            </a:r>
            <a:r>
              <a:rPr lang="hr-BA" sz="3000" dirty="0" smtClean="0"/>
              <a:t>da   </a:t>
            </a:r>
            <a:r>
              <a:rPr lang="hr-BA" sz="3000" dirty="0"/>
              <a:t>t</a:t>
            </a:r>
            <a:r>
              <a:rPr lang="en-US" sz="3000" baseline="-25000" dirty="0"/>
              <a:t>k</a:t>
            </a:r>
            <a:r>
              <a:rPr lang="hr-BA" sz="3000" dirty="0"/>
              <a:t> </a:t>
            </a:r>
            <a:r>
              <a:rPr lang="en-US" sz="3000" dirty="0" err="1" smtClean="0"/>
              <a:t>pobijedi</a:t>
            </a:r>
            <a:r>
              <a:rPr lang="en-US" sz="3000" dirty="0" smtClean="0"/>
              <a:t>?</a:t>
            </a:r>
            <a:r>
              <a:rPr lang="hr-BA" sz="3000" dirty="0" smtClean="0"/>
              <a:t> </a:t>
            </a:r>
            <a:endParaRPr lang="en-US" sz="3000" dirty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000" dirty="0"/>
              <a:t> </a:t>
            </a:r>
            <a:r>
              <a:rPr lang="en-US" sz="3000" dirty="0" smtClean="0"/>
              <a:t>	      </a:t>
            </a:r>
            <a:r>
              <a:rPr lang="hr-BA" sz="3000" dirty="0" smtClean="0"/>
              <a:t>which.</a:t>
            </a:r>
            <a:r>
              <a:rPr lang="hr-BA" sz="2400" b="1" dirty="0" smtClean="0"/>
              <a:t>FEM.</a:t>
            </a:r>
            <a:r>
              <a:rPr lang="hr-BA" sz="2400" b="1" dirty="0" smtClean="0">
                <a:solidFill>
                  <a:srgbClr val="FF0000"/>
                </a:solidFill>
              </a:rPr>
              <a:t>3SG</a:t>
            </a:r>
            <a:r>
              <a:rPr lang="hr-BA" sz="2400" dirty="0" smtClean="0"/>
              <a:t> </a:t>
            </a:r>
            <a:r>
              <a:rPr lang="hr-BA" sz="3000" dirty="0" smtClean="0"/>
              <a:t>will</a:t>
            </a:r>
            <a:r>
              <a:rPr lang="hr-BA" sz="3000" dirty="0" smtClean="0"/>
              <a:t>.</a:t>
            </a:r>
            <a:r>
              <a:rPr lang="hr-BA" sz="2400" b="1" dirty="0" smtClean="0">
                <a:solidFill>
                  <a:srgbClr val="FF0000"/>
                </a:solidFill>
              </a:rPr>
              <a:t>2PL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hr-BA" sz="3000" dirty="0" smtClean="0"/>
              <a:t>student.</a:t>
            </a:r>
            <a:r>
              <a:rPr lang="hr-BA" sz="2400" b="1" dirty="0" smtClean="0"/>
              <a:t>FEM</a:t>
            </a:r>
            <a:r>
              <a:rPr lang="en-US" sz="2400" b="1" dirty="0" smtClean="0"/>
              <a:t>.</a:t>
            </a:r>
            <a:r>
              <a:rPr lang="en-US" sz="3000" b="1" dirty="0" smtClean="0">
                <a:solidFill>
                  <a:srgbClr val="FF0000"/>
                </a:solidFill>
              </a:rPr>
              <a:t>3SG</a:t>
            </a:r>
            <a:r>
              <a:rPr lang="hr-BA" sz="3000" dirty="0" smtClean="0"/>
              <a:t> </a:t>
            </a:r>
            <a:r>
              <a:rPr lang="hr-BA" sz="3000" dirty="0" smtClean="0"/>
              <a:t>cheer</a:t>
            </a:r>
            <a:r>
              <a:rPr lang="en-US" sz="3000" dirty="0" smtClean="0"/>
              <a:t>  </a:t>
            </a:r>
            <a:r>
              <a:rPr lang="hr-BA" sz="3000" dirty="0" smtClean="0"/>
              <a:t>  that</a:t>
            </a:r>
            <a:r>
              <a:rPr lang="en-US" sz="3000" dirty="0" smtClean="0"/>
              <a:t>    win</a:t>
            </a:r>
            <a:r>
              <a:rPr lang="hr-BA" sz="3000" dirty="0" smtClean="0"/>
              <a:t>s</a:t>
            </a:r>
            <a:endParaRPr lang="en-US" sz="3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FDSL 12.5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37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995212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Morphological verification is </a:t>
            </a:r>
            <a:r>
              <a:rPr lang="en-US" i="1" dirty="0" smtClean="0">
                <a:solidFill>
                  <a:srgbClr val="FF0000"/>
                </a:solidFill>
              </a:rPr>
              <a:t>not restricted to T</a:t>
            </a:r>
            <a:r>
              <a:rPr lang="en-US" i="1" baseline="30000" dirty="0" smtClean="0">
                <a:solidFill>
                  <a:srgbClr val="FF0000"/>
                </a:solidFill>
              </a:rPr>
              <a:t>0</a:t>
            </a:r>
            <a:r>
              <a:rPr lang="en-US" i="1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Long-distance moved complex subjects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98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8" y="1719187"/>
            <a:ext cx="11212171" cy="4928477"/>
          </a:xfrm>
        </p:spPr>
        <p:txBody>
          <a:bodyPr>
            <a:normAutofit lnSpcReduction="10000"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/>
              <a:t>The fact that (25) is worse than (</a:t>
            </a:r>
            <a:r>
              <a:rPr lang="hr-BA" sz="3200" dirty="0" smtClean="0"/>
              <a:t>26</a:t>
            </a:r>
            <a:r>
              <a:rPr lang="en-US" sz="3200" dirty="0" smtClean="0"/>
              <a:t>) below, where the </a:t>
            </a:r>
            <a:r>
              <a:rPr lang="en-US" sz="3200" dirty="0" err="1" smtClean="0"/>
              <a:t>clitic</a:t>
            </a:r>
            <a:r>
              <a:rPr lang="en-US" sz="3200" dirty="0" smtClean="0"/>
              <a:t> and the embedded </a:t>
            </a:r>
            <a:r>
              <a:rPr lang="en-US" sz="3200" dirty="0" err="1" smtClean="0"/>
              <a:t>wh</a:t>
            </a:r>
            <a:r>
              <a:rPr lang="en-US" sz="3200" dirty="0" smtClean="0"/>
              <a:t>-moved subject share </a:t>
            </a:r>
            <a:r>
              <a:rPr lang="el-GR" sz="3200" dirty="0" smtClean="0"/>
              <a:t>ϕ</a:t>
            </a:r>
            <a:r>
              <a:rPr lang="en-US" sz="3200" dirty="0" smtClean="0"/>
              <a:t>-features, suggests that the degradation of (25) is due to MV, which happens between [Spec CP] and the </a:t>
            </a:r>
            <a:r>
              <a:rPr lang="en-US" sz="3200" dirty="0" err="1" smtClean="0"/>
              <a:t>clitic</a:t>
            </a:r>
            <a:r>
              <a:rPr lang="en-US" sz="3200" dirty="0" smtClean="0"/>
              <a:t> (either in C</a:t>
            </a:r>
            <a:r>
              <a:rPr lang="en-US" sz="3200" baseline="30000" dirty="0" smtClean="0"/>
              <a:t>0</a:t>
            </a:r>
            <a:r>
              <a:rPr lang="en-US" sz="3200" dirty="0" smtClean="0"/>
              <a:t> or adjoined to the host).</a:t>
            </a: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800" dirty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/>
              <a:t>2</a:t>
            </a:r>
            <a:r>
              <a:rPr lang="hr-BA" dirty="0" smtClean="0"/>
              <a:t>6</a:t>
            </a:r>
            <a:r>
              <a:rPr lang="en-US" dirty="0" smtClean="0"/>
              <a:t>. a. </a:t>
            </a:r>
            <a:r>
              <a:rPr lang="hr-BA" dirty="0" smtClean="0"/>
              <a:t>Koj</a:t>
            </a:r>
            <a:r>
              <a:rPr lang="en-US" dirty="0"/>
              <a:t>a</a:t>
            </a:r>
            <a:r>
              <a:rPr lang="hr-BA" dirty="0" smtClean="0"/>
              <a:t>              </a:t>
            </a:r>
            <a:r>
              <a:rPr lang="en-US" dirty="0" smtClean="0"/>
              <a:t>   </a:t>
            </a:r>
            <a:r>
              <a:rPr lang="de-DE" dirty="0" smtClean="0"/>
              <a:t>studentica</a:t>
            </a:r>
            <a:r>
              <a:rPr lang="de-DE" baseline="-25000" dirty="0" smtClean="0"/>
              <a:t>k</a:t>
            </a:r>
            <a:r>
              <a:rPr lang="de-DE" dirty="0" smtClean="0"/>
              <a:t> </a:t>
            </a:r>
            <a:r>
              <a:rPr lang="hr-BA" dirty="0" smtClean="0"/>
              <a:t> </a:t>
            </a:r>
            <a:r>
              <a:rPr lang="en-US" dirty="0" smtClean="0"/>
              <a:t>  </a:t>
            </a:r>
            <a:r>
              <a:rPr lang="hr-BA" dirty="0" smtClean="0"/>
              <a:t> </a:t>
            </a:r>
            <a:r>
              <a:rPr lang="en-US" dirty="0" smtClean="0"/>
              <a:t>   </a:t>
            </a:r>
            <a:r>
              <a:rPr lang="hr-BA" dirty="0" smtClean="0"/>
              <a:t>je          želio da   t</a:t>
            </a:r>
            <a:r>
              <a:rPr lang="en-US" baseline="-25000" dirty="0" smtClean="0"/>
              <a:t>k</a:t>
            </a:r>
            <a:r>
              <a:rPr lang="hr-BA" dirty="0" smtClean="0"/>
              <a:t> </a:t>
            </a:r>
            <a:r>
              <a:rPr lang="en-US" dirty="0" err="1" smtClean="0"/>
              <a:t>pobijed</a:t>
            </a:r>
            <a:r>
              <a:rPr lang="hr-BA" dirty="0" smtClean="0"/>
              <a:t>i</a:t>
            </a:r>
            <a:r>
              <a:rPr lang="en-US" dirty="0" smtClean="0"/>
              <a:t>?</a:t>
            </a:r>
            <a:r>
              <a:rPr lang="hr-BA" dirty="0" smtClean="0"/>
              <a:t> </a:t>
            </a:r>
            <a:r>
              <a:rPr lang="hr-BA" dirty="0"/>
              <a:t>	  </a:t>
            </a:r>
            <a:r>
              <a:rPr lang="en-US" dirty="0" smtClean="0"/>
              <a:t>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/>
              <a:t>           </a:t>
            </a:r>
            <a:r>
              <a:rPr lang="hr-BA" dirty="0" smtClean="0"/>
              <a:t>which.</a:t>
            </a:r>
            <a:r>
              <a:rPr lang="hr-BA" sz="2000" b="1" dirty="0" smtClean="0"/>
              <a:t>FEM.</a:t>
            </a:r>
            <a:r>
              <a:rPr lang="hr-BA" sz="2000" b="1" dirty="0" smtClean="0">
                <a:solidFill>
                  <a:srgbClr val="FF0000"/>
                </a:solidFill>
              </a:rPr>
              <a:t>3SG</a:t>
            </a:r>
            <a:r>
              <a:rPr lang="hr-BA" dirty="0" smtClean="0"/>
              <a:t> student.</a:t>
            </a:r>
            <a:r>
              <a:rPr lang="hr-BA" sz="2000" b="1" dirty="0" smtClean="0"/>
              <a:t>FEM</a:t>
            </a:r>
            <a:r>
              <a:rPr lang="hr-BA" sz="2000" b="1" dirty="0"/>
              <a:t>.</a:t>
            </a:r>
            <a:r>
              <a:rPr lang="hr-BA" sz="2000" b="1" dirty="0">
                <a:solidFill>
                  <a:srgbClr val="FF0000"/>
                </a:solidFill>
              </a:rPr>
              <a:t>3SG</a:t>
            </a:r>
            <a:r>
              <a:rPr lang="hr-BA" dirty="0" smtClean="0"/>
              <a:t> aux.</a:t>
            </a:r>
            <a:r>
              <a:rPr lang="en-US" sz="2000" b="1" dirty="0" smtClean="0">
                <a:solidFill>
                  <a:srgbClr val="FF0000"/>
                </a:solidFill>
              </a:rPr>
              <a:t>3SG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hr-BA" dirty="0" smtClean="0"/>
              <a:t>want that</a:t>
            </a:r>
            <a:r>
              <a:rPr lang="en-US" dirty="0" smtClean="0"/>
              <a:t>    win</a:t>
            </a:r>
            <a:endParaRPr lang="en-US" dirty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/>
              <a:t>          ‘Which student</a:t>
            </a:r>
            <a:r>
              <a:rPr lang="en-US" i="1" dirty="0" smtClean="0"/>
              <a:t>(fem)</a:t>
            </a:r>
            <a:r>
              <a:rPr lang="en-US" dirty="0" smtClean="0"/>
              <a:t> </a:t>
            </a:r>
            <a:r>
              <a:rPr lang="hr-BA" dirty="0" smtClean="0"/>
              <a:t>did he want </a:t>
            </a:r>
            <a:r>
              <a:rPr lang="en-US" dirty="0" smtClean="0"/>
              <a:t>to win?’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/>
              <a:t>       b. </a:t>
            </a:r>
            <a:r>
              <a:rPr lang="hr-BA" dirty="0" smtClean="0"/>
              <a:t>Koj</a:t>
            </a:r>
            <a:r>
              <a:rPr lang="en-US" dirty="0" smtClean="0"/>
              <a:t>a                 </a:t>
            </a:r>
            <a:r>
              <a:rPr lang="hr-BA" dirty="0" smtClean="0"/>
              <a:t>je          </a:t>
            </a:r>
            <a:r>
              <a:rPr lang="de-DE" dirty="0" smtClean="0"/>
              <a:t>studentica</a:t>
            </a:r>
            <a:r>
              <a:rPr lang="de-DE" baseline="-25000" dirty="0" smtClean="0"/>
              <a:t>k</a:t>
            </a:r>
            <a:r>
              <a:rPr lang="de-DE" dirty="0" smtClean="0"/>
              <a:t>  </a:t>
            </a:r>
            <a:r>
              <a:rPr lang="hr-BA" dirty="0" smtClean="0"/>
              <a:t> </a:t>
            </a:r>
            <a:r>
              <a:rPr lang="en-US" dirty="0" smtClean="0"/>
              <a:t>    </a:t>
            </a:r>
            <a:r>
              <a:rPr lang="hr-BA" dirty="0" smtClean="0"/>
              <a:t>želio  da   </a:t>
            </a:r>
            <a:r>
              <a:rPr lang="hr-BA" dirty="0"/>
              <a:t>t</a:t>
            </a:r>
            <a:r>
              <a:rPr lang="en-US" baseline="-25000" dirty="0"/>
              <a:t>k</a:t>
            </a:r>
            <a:r>
              <a:rPr lang="hr-BA" dirty="0"/>
              <a:t> </a:t>
            </a:r>
            <a:r>
              <a:rPr lang="en-US" dirty="0" err="1" smtClean="0"/>
              <a:t>pobijedi</a:t>
            </a:r>
            <a:r>
              <a:rPr lang="en-US" dirty="0" smtClean="0"/>
              <a:t>?</a:t>
            </a:r>
            <a:r>
              <a:rPr lang="hr-BA" dirty="0" smtClean="0"/>
              <a:t> </a:t>
            </a:r>
            <a:endParaRPr lang="en-US" dirty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hr-BA" dirty="0" smtClean="0"/>
              <a:t>which.</a:t>
            </a:r>
            <a:r>
              <a:rPr lang="hr-BA" sz="2000" b="1" dirty="0" smtClean="0"/>
              <a:t>FEM.</a:t>
            </a:r>
            <a:r>
              <a:rPr lang="hr-BA" sz="2000" b="1" dirty="0" smtClean="0">
                <a:solidFill>
                  <a:srgbClr val="FF0000"/>
                </a:solidFill>
              </a:rPr>
              <a:t>3SG</a:t>
            </a:r>
            <a:r>
              <a:rPr lang="hr-BA" dirty="0" smtClean="0"/>
              <a:t> aux.</a:t>
            </a:r>
            <a:r>
              <a:rPr lang="en-US" sz="2000" b="1" dirty="0" smtClean="0">
                <a:solidFill>
                  <a:srgbClr val="FF0000"/>
                </a:solidFill>
              </a:rPr>
              <a:t>3SG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hr-BA" dirty="0" smtClean="0"/>
              <a:t>student.</a:t>
            </a:r>
            <a:r>
              <a:rPr lang="hr-BA" sz="2000" b="1" dirty="0" smtClean="0"/>
              <a:t>FEM</a:t>
            </a:r>
            <a:r>
              <a:rPr lang="hr-BA" sz="2000" b="1" dirty="0"/>
              <a:t>.</a:t>
            </a:r>
            <a:r>
              <a:rPr lang="hr-BA" sz="2000" b="1" dirty="0">
                <a:solidFill>
                  <a:srgbClr val="FF0000"/>
                </a:solidFill>
              </a:rPr>
              <a:t>3SG</a:t>
            </a:r>
            <a:r>
              <a:rPr lang="hr-BA" dirty="0" smtClean="0"/>
              <a:t> want that</a:t>
            </a:r>
            <a:r>
              <a:rPr lang="en-US" dirty="0" smtClean="0"/>
              <a:t>    win</a:t>
            </a:r>
            <a:endParaRPr lang="hr-BA" dirty="0" smtClean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hr-BA" dirty="0" smtClean="0"/>
              <a:t>This argues that MV is not restricted to T</a:t>
            </a:r>
            <a:r>
              <a:rPr lang="hr-BA" baseline="30000" dirty="0" smtClean="0"/>
              <a:t>0</a:t>
            </a:r>
            <a:r>
              <a:rPr lang="hr-BA" dirty="0" smtClean="0"/>
              <a:t> – </a:t>
            </a:r>
            <a:r>
              <a:rPr lang="en-US" dirty="0" smtClean="0"/>
              <a:t>[Spec TP] configuration.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FDSL 12.5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38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995212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Morphological verification is </a:t>
            </a:r>
            <a:r>
              <a:rPr lang="en-US" i="1" dirty="0" smtClean="0">
                <a:solidFill>
                  <a:srgbClr val="FF0000"/>
                </a:solidFill>
              </a:rPr>
              <a:t>not restricted to T</a:t>
            </a:r>
            <a:r>
              <a:rPr lang="en-US" i="1" baseline="30000" dirty="0" smtClean="0">
                <a:solidFill>
                  <a:srgbClr val="FF0000"/>
                </a:solidFill>
              </a:rPr>
              <a:t>0</a:t>
            </a:r>
            <a:r>
              <a:rPr lang="en-US" i="1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Long-distance moved complex subjects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76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8" y="1719187"/>
            <a:ext cx="11212171" cy="4928477"/>
          </a:xfrm>
        </p:spPr>
        <p:txBody>
          <a:bodyPr>
            <a:normAutofit fontScale="92500" lnSpcReduction="10000"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700" dirty="0" smtClean="0"/>
              <a:t>Although MV must follow DP-internal agreement and lexical insertion, </a:t>
            </a:r>
            <a:r>
              <a:rPr lang="en-US" sz="2700" i="1" dirty="0" smtClean="0">
                <a:solidFill>
                  <a:srgbClr val="FF0000"/>
                </a:solidFill>
              </a:rPr>
              <a:t>MV must precede </a:t>
            </a:r>
            <a:r>
              <a:rPr lang="en-US" sz="2700" i="1" dirty="0" err="1" smtClean="0">
                <a:solidFill>
                  <a:srgbClr val="FF0000"/>
                </a:solidFill>
              </a:rPr>
              <a:t>Spellout</a:t>
            </a:r>
            <a:r>
              <a:rPr lang="en-US" sz="2700" i="1" dirty="0" smtClean="0">
                <a:solidFill>
                  <a:srgbClr val="FF0000"/>
                </a:solidFill>
              </a:rPr>
              <a:t>: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300" dirty="0" smtClean="0"/>
              <a:t>MV is contingent on the </a:t>
            </a:r>
            <a:r>
              <a:rPr lang="en-US" sz="2300" i="1" dirty="0" smtClean="0"/>
              <a:t>accessibility of the values of </a:t>
            </a:r>
            <a:r>
              <a:rPr lang="el-GR" sz="2300" i="1" dirty="0" smtClean="0"/>
              <a:t>ϕ</a:t>
            </a:r>
            <a:r>
              <a:rPr lang="en-US" sz="2300" i="1" dirty="0" smtClean="0"/>
              <a:t>-features </a:t>
            </a:r>
            <a:r>
              <a:rPr lang="en-US" sz="2300" dirty="0" smtClean="0"/>
              <a:t>on the first conjunct and the </a:t>
            </a:r>
            <a:r>
              <a:rPr lang="en-US" sz="2300" dirty="0" err="1" smtClean="0"/>
              <a:t>clitic</a:t>
            </a:r>
            <a:r>
              <a:rPr lang="en-US" sz="2300" dirty="0" smtClean="0"/>
              <a:t> </a:t>
            </a:r>
            <a:r>
              <a:rPr lang="en-US" sz="2300" dirty="0" smtClean="0">
                <a:sym typeface="Symbol" panose="05050102010706020507" pitchFamily="18" charset="2"/>
              </a:rPr>
              <a:t> either syntax or LF, not PF.</a:t>
            </a:r>
            <a:endParaRPr lang="en-US" sz="2300" dirty="0"/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300" i="1" dirty="0" smtClean="0">
                <a:solidFill>
                  <a:srgbClr val="FF0000"/>
                </a:solidFill>
              </a:rPr>
              <a:t>MV is sensitive to structural information</a:t>
            </a:r>
            <a:r>
              <a:rPr lang="en-US" sz="2300" i="1" dirty="0" smtClean="0"/>
              <a:t>,</a:t>
            </a:r>
            <a:r>
              <a:rPr lang="en-US" sz="2300" dirty="0" smtClean="0"/>
              <a:t> in particular </a:t>
            </a:r>
            <a:r>
              <a:rPr lang="en-US" sz="2300" i="1" dirty="0" err="1" smtClean="0"/>
              <a:t>headhood</a:t>
            </a:r>
            <a:r>
              <a:rPr lang="en-US" sz="2300" dirty="0" smtClean="0"/>
              <a:t>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2300" dirty="0" smtClean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700" dirty="0" smtClean="0"/>
              <a:t>Consider (27): here, the first conjunct is itself complex – it contains a post-nominal modifier, whose last word </a:t>
            </a:r>
            <a:r>
              <a:rPr lang="en-US" sz="2700" i="1" dirty="0" err="1" smtClean="0"/>
              <a:t>vrazi</a:t>
            </a:r>
            <a:r>
              <a:rPr lang="en-US" sz="2700" i="1" dirty="0" smtClean="0"/>
              <a:t> </a:t>
            </a:r>
            <a:r>
              <a:rPr lang="en-US" sz="2700" dirty="0" smtClean="0"/>
              <a:t>(‘devils’) bears nominative case.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700" dirty="0" smtClean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700" dirty="0" smtClean="0"/>
              <a:t>27</a:t>
            </a:r>
            <a:r>
              <a:rPr lang="hr-BA" sz="2700" dirty="0" smtClean="0"/>
              <a:t>. </a:t>
            </a:r>
            <a:r>
              <a:rPr lang="en-US" sz="2700" b="1" dirty="0" smtClean="0"/>
              <a:t>[</a:t>
            </a:r>
            <a:r>
              <a:rPr lang="hr-BA" sz="2700" b="1" dirty="0" smtClean="0"/>
              <a:t>Učitelj </a:t>
            </a:r>
            <a:r>
              <a:rPr lang="en-US" sz="2700" b="1" dirty="0" smtClean="0"/>
              <a:t>          </a:t>
            </a:r>
            <a:r>
              <a:rPr lang="hr-BA" sz="2700" b="1" dirty="0" smtClean="0"/>
              <a:t>stroži </a:t>
            </a:r>
            <a:r>
              <a:rPr lang="en-US" sz="2700" b="1" dirty="0" smtClean="0"/>
              <a:t>   </a:t>
            </a:r>
            <a:r>
              <a:rPr lang="hr-BA" sz="2700" b="1" dirty="0" smtClean="0"/>
              <a:t>nego svi </a:t>
            </a:r>
            <a:r>
              <a:rPr lang="en-US" sz="2700" b="1" dirty="0" smtClean="0"/>
              <a:t> </a:t>
            </a:r>
            <a:r>
              <a:rPr lang="hr-BA" sz="2700" b="1" dirty="0" smtClean="0"/>
              <a:t>vrazi </a:t>
            </a:r>
            <a:r>
              <a:rPr lang="en-US" sz="2700" b="1" dirty="0" smtClean="0"/>
              <a:t>                     </a:t>
            </a:r>
            <a:r>
              <a:rPr lang="hr-BA" sz="2700" b="1" dirty="0" smtClean="0"/>
              <a:t>i </a:t>
            </a:r>
            <a:r>
              <a:rPr lang="en-US" sz="2700" b="1" dirty="0" smtClean="0"/>
              <a:t>     </a:t>
            </a:r>
            <a:r>
              <a:rPr lang="hr-BA" sz="2700" b="1" dirty="0" smtClean="0"/>
              <a:t>direktor</a:t>
            </a:r>
            <a:r>
              <a:rPr lang="en-US" sz="2700" dirty="0" smtClean="0"/>
              <a:t>] </a:t>
            </a:r>
            <a:r>
              <a:rPr lang="hr-BA" sz="2700" b="1" dirty="0">
                <a:solidFill>
                  <a:srgbClr val="FF0000"/>
                </a:solidFill>
              </a:rPr>
              <a:t>su</a:t>
            </a:r>
            <a:r>
              <a:rPr lang="en-US" sz="2700" dirty="0"/>
              <a:t> </a:t>
            </a:r>
            <a:r>
              <a:rPr lang="en-US" sz="2700" dirty="0" smtClean="0"/>
              <a:t>		</a:t>
            </a:r>
            <a:r>
              <a:rPr lang="hr-BA" sz="2700" dirty="0" smtClean="0"/>
              <a:t>1P</a:t>
            </a:r>
            <a:r>
              <a:rPr lang="sr-Latn-RS" sz="2700" dirty="0" smtClean="0"/>
              <a:t/>
            </a:r>
            <a:br>
              <a:rPr lang="sr-Latn-RS" sz="2700" dirty="0" smtClean="0"/>
            </a:br>
            <a:r>
              <a:rPr lang="en-US" sz="2700" dirty="0" smtClean="0"/>
              <a:t>      </a:t>
            </a:r>
            <a:r>
              <a:rPr lang="hr-BA" sz="2700" dirty="0" smtClean="0"/>
              <a:t> </a:t>
            </a:r>
            <a:r>
              <a:rPr lang="en-US" sz="2700" dirty="0" smtClean="0"/>
              <a:t>[</a:t>
            </a:r>
            <a:r>
              <a:rPr lang="hr-BA" sz="2700" dirty="0" smtClean="0"/>
              <a:t>teacher</a:t>
            </a:r>
            <a:r>
              <a:rPr lang="en-US" sz="2700" dirty="0" smtClean="0"/>
              <a:t>.</a:t>
            </a:r>
            <a:r>
              <a:rPr lang="en-US" sz="2700" b="1" dirty="0" smtClean="0">
                <a:solidFill>
                  <a:srgbClr val="FF0000"/>
                </a:solidFill>
              </a:rPr>
              <a:t>3SG</a:t>
            </a:r>
            <a:r>
              <a:rPr lang="en-US" sz="2700" dirty="0" smtClean="0"/>
              <a:t> </a:t>
            </a:r>
            <a:r>
              <a:rPr lang="hr-BA" sz="2700" dirty="0" smtClean="0"/>
              <a:t>stricter </a:t>
            </a:r>
            <a:r>
              <a:rPr lang="en-US" sz="2700" dirty="0" smtClean="0"/>
              <a:t>than  all  devils.</a:t>
            </a:r>
            <a:r>
              <a:rPr lang="en-US" sz="2700" b="1" dirty="0" smtClean="0">
                <a:solidFill>
                  <a:srgbClr val="FF0000"/>
                </a:solidFill>
              </a:rPr>
              <a:t>NOM.3PL</a:t>
            </a:r>
            <a:r>
              <a:rPr lang="en-US" sz="2700" dirty="0" smtClean="0"/>
              <a:t> and principal  aux.</a:t>
            </a:r>
            <a:r>
              <a:rPr lang="en-US" sz="2700" b="1" dirty="0" smtClean="0">
                <a:solidFill>
                  <a:srgbClr val="FF0000"/>
                </a:solidFill>
              </a:rPr>
              <a:t>3PL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None/>
            </a:pPr>
            <a:r>
              <a:rPr lang="en-US" sz="2700" dirty="0" smtClean="0"/>
              <a:t>       </a:t>
            </a:r>
            <a:r>
              <a:rPr lang="hr-BA" sz="2700" dirty="0" smtClean="0"/>
              <a:t>izbacili </a:t>
            </a:r>
            <a:r>
              <a:rPr lang="en-US" sz="2700" dirty="0" smtClean="0"/>
              <a:t>  </a:t>
            </a:r>
            <a:r>
              <a:rPr lang="hr-BA" sz="2700" dirty="0" smtClean="0"/>
              <a:t>dva </a:t>
            </a:r>
            <a:r>
              <a:rPr lang="hr-BA" sz="2700" dirty="0"/>
              <a:t>studenta</a:t>
            </a:r>
            <a:r>
              <a:rPr lang="en-US" sz="2700" dirty="0"/>
              <a:t>.</a:t>
            </a:r>
            <a:r>
              <a:rPr lang="sr-Latn-RS" sz="2700" dirty="0" smtClean="0"/>
              <a:t/>
            </a:r>
            <a:br>
              <a:rPr lang="sr-Latn-RS" sz="2700" dirty="0" smtClean="0"/>
            </a:br>
            <a:r>
              <a:rPr lang="en-US" sz="2700" dirty="0" smtClean="0"/>
              <a:t>       expelled two students</a:t>
            </a:r>
            <a:r>
              <a:rPr lang="sr-Latn-RS" sz="2700" dirty="0" smtClean="0"/>
              <a:t> </a:t>
            </a:r>
            <a:r>
              <a:rPr lang="en-US" sz="2700" dirty="0" smtClean="0"/>
              <a:t>     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700" dirty="0"/>
              <a:t>      </a:t>
            </a:r>
            <a:r>
              <a:rPr lang="en-US" sz="2700" dirty="0" smtClean="0"/>
              <a:t>‘</a:t>
            </a:r>
            <a:r>
              <a:rPr lang="sr-Latn-RS" sz="2700" dirty="0"/>
              <a:t>The</a:t>
            </a:r>
            <a:r>
              <a:rPr lang="en-US" sz="2700" dirty="0"/>
              <a:t> teacher</a:t>
            </a:r>
            <a:r>
              <a:rPr lang="sr-Latn-RS" sz="2700" dirty="0"/>
              <a:t> harsher than </a:t>
            </a:r>
            <a:r>
              <a:rPr lang="en-US" sz="2700" dirty="0" smtClean="0"/>
              <a:t>all devils and </a:t>
            </a:r>
            <a:r>
              <a:rPr lang="sr-Latn-RS" sz="2700" dirty="0"/>
              <a:t>the principal expelled </a:t>
            </a:r>
            <a:r>
              <a:rPr lang="en-US" sz="2700" dirty="0" smtClean="0"/>
              <a:t>two </a:t>
            </a:r>
            <a:r>
              <a:rPr lang="sr-Latn-RS" sz="2700" dirty="0" smtClean="0"/>
              <a:t>pupils</a:t>
            </a:r>
            <a:r>
              <a:rPr lang="en-US" sz="2700" dirty="0"/>
              <a:t>.’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3000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3000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3400" dirty="0"/>
          </a:p>
          <a:p>
            <a:pPr marL="0" indent="0">
              <a:buNone/>
            </a:pPr>
            <a:endParaRPr lang="en-US" sz="33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FDSL 12.5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39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Morphological verification is </a:t>
            </a:r>
            <a:r>
              <a:rPr lang="en-US" i="1" dirty="0" smtClean="0">
                <a:solidFill>
                  <a:srgbClr val="FF0000"/>
                </a:solidFill>
              </a:rPr>
              <a:t>early</a:t>
            </a:r>
            <a:r>
              <a:rPr lang="en-US" i="1" dirty="0" smtClean="0"/>
              <a:t> (precedes linearization/</a:t>
            </a:r>
            <a:r>
              <a:rPr lang="en-US" i="1" dirty="0" err="1" smtClean="0"/>
              <a:t>Spellout</a:t>
            </a:r>
            <a:r>
              <a:rPr lang="en-US" i="1" dirty="0" smtClean="0"/>
              <a:t>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7170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puzzle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9" y="1690689"/>
            <a:ext cx="11156576" cy="4928476"/>
          </a:xfrm>
        </p:spPr>
        <p:txBody>
          <a:bodyPr>
            <a:normAutofit/>
          </a:bodyPr>
          <a:lstStyle/>
          <a:p>
            <a:r>
              <a:rPr lang="en-US" sz="3600" dirty="0"/>
              <a:t>In </a:t>
            </a:r>
            <a:r>
              <a:rPr lang="en-US" sz="3600" dirty="0" smtClean="0"/>
              <a:t>B/C/S, </a:t>
            </a:r>
            <a:r>
              <a:rPr lang="en-US" sz="3600" dirty="0"/>
              <a:t>weak forms of auxiliary verb </a:t>
            </a:r>
            <a:r>
              <a:rPr lang="en-US" sz="3600" i="1" dirty="0" err="1"/>
              <a:t>biti</a:t>
            </a:r>
            <a:r>
              <a:rPr lang="en-US" sz="3600" i="1" dirty="0"/>
              <a:t> </a:t>
            </a:r>
            <a:r>
              <a:rPr lang="en-US" sz="3600" dirty="0"/>
              <a:t>‘to be’ are </a:t>
            </a:r>
            <a:r>
              <a:rPr lang="en-US" sz="3600" i="1" dirty="0">
                <a:solidFill>
                  <a:srgbClr val="FF0000"/>
                </a:solidFill>
              </a:rPr>
              <a:t>second position </a:t>
            </a:r>
            <a:r>
              <a:rPr lang="en-US" sz="3600" i="1" dirty="0" err="1" smtClean="0">
                <a:solidFill>
                  <a:srgbClr val="FF0000"/>
                </a:solidFill>
              </a:rPr>
              <a:t>clitics</a:t>
            </a:r>
            <a:r>
              <a:rPr lang="en-US" sz="3600" i="1" dirty="0">
                <a:solidFill>
                  <a:srgbClr val="FF0000"/>
                </a:solidFill>
              </a:rPr>
              <a:t>.</a:t>
            </a:r>
            <a:r>
              <a:rPr lang="en-US" sz="3600" i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3600" dirty="0" err="1" smtClean="0"/>
              <a:t>Clitics</a:t>
            </a:r>
            <a:r>
              <a:rPr lang="en-US" sz="3600" dirty="0" smtClean="0"/>
              <a:t> can follow </a:t>
            </a:r>
            <a:r>
              <a:rPr lang="en-US" sz="3600" dirty="0"/>
              <a:t>either </a:t>
            </a:r>
            <a:r>
              <a:rPr lang="en-US" sz="3600" i="1" dirty="0">
                <a:solidFill>
                  <a:srgbClr val="FF0000"/>
                </a:solidFill>
              </a:rPr>
              <a:t>the first phrase </a:t>
            </a:r>
            <a:r>
              <a:rPr lang="en-US" sz="3600" i="1" dirty="0" smtClean="0">
                <a:solidFill>
                  <a:srgbClr val="FF0000"/>
                </a:solidFill>
              </a:rPr>
              <a:t>(1P) </a:t>
            </a:r>
            <a:r>
              <a:rPr lang="en-US" sz="3600" i="1" dirty="0">
                <a:solidFill>
                  <a:srgbClr val="FF0000"/>
                </a:solidFill>
              </a:rPr>
              <a:t>or the first word </a:t>
            </a:r>
            <a:r>
              <a:rPr lang="en-US" sz="3600" i="1" dirty="0" smtClean="0">
                <a:solidFill>
                  <a:srgbClr val="FF0000"/>
                </a:solidFill>
              </a:rPr>
              <a:t>(1W)</a:t>
            </a:r>
            <a:r>
              <a:rPr lang="en-US" sz="3600" dirty="0" smtClean="0"/>
              <a:t> </a:t>
            </a:r>
            <a:r>
              <a:rPr lang="en-US" sz="3600" dirty="0"/>
              <a:t>of the clause. </a:t>
            </a:r>
          </a:p>
          <a:p>
            <a:pPr marL="0" indent="0">
              <a:buNone/>
            </a:pPr>
            <a:r>
              <a:rPr lang="en-US" sz="3600" dirty="0" smtClean="0"/>
              <a:t>2. [</a:t>
            </a:r>
            <a:r>
              <a:rPr lang="en-US" sz="3600" b="1" dirty="0" err="1" smtClean="0"/>
              <a:t>Moj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prijatelj</a:t>
            </a:r>
            <a:r>
              <a:rPr lang="en-US" sz="3600" dirty="0" smtClean="0"/>
              <a:t>] </a:t>
            </a:r>
            <a:r>
              <a:rPr lang="en-US" sz="3600" dirty="0" smtClean="0">
                <a:solidFill>
                  <a:srgbClr val="FF0000"/>
                </a:solidFill>
              </a:rPr>
              <a:t>je</a:t>
            </a:r>
            <a:r>
              <a:rPr lang="hr-BA" sz="3600" dirty="0" smtClean="0"/>
              <a:t> </a:t>
            </a:r>
            <a:r>
              <a:rPr lang="en-US" sz="3600" dirty="0" smtClean="0"/>
              <a:t>   </a:t>
            </a:r>
            <a:r>
              <a:rPr lang="hr-BA" sz="3600" dirty="0" smtClean="0"/>
              <a:t>kupio </a:t>
            </a:r>
            <a:r>
              <a:rPr lang="en-US" sz="3600" dirty="0" smtClean="0"/>
              <a:t>   </a:t>
            </a:r>
            <a:r>
              <a:rPr lang="hr-BA" sz="3600" dirty="0" smtClean="0"/>
              <a:t>novi </a:t>
            </a:r>
            <a:r>
              <a:rPr lang="en-US" sz="3600" dirty="0" smtClean="0"/>
              <a:t> </a:t>
            </a:r>
            <a:r>
              <a:rPr lang="hr-BA" sz="3600" dirty="0" smtClean="0"/>
              <a:t>auto.</a:t>
            </a:r>
            <a:r>
              <a:rPr lang="en-US" sz="3600" dirty="0" smtClean="0"/>
              <a:t>	</a:t>
            </a:r>
            <a:r>
              <a:rPr lang="hr-BA" sz="3600" dirty="0" smtClean="0"/>
              <a:t>		1P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my   friend     aux bought new  car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600" dirty="0"/>
              <a:t> </a:t>
            </a:r>
            <a:r>
              <a:rPr lang="en-US" sz="3600" dirty="0" smtClean="0"/>
              <a:t>    ‘My friend bought a new car.’</a:t>
            </a:r>
            <a:endParaRPr lang="hr-BA" sz="3600" dirty="0"/>
          </a:p>
          <a:p>
            <a:pPr marL="0" indent="0">
              <a:buNone/>
            </a:pPr>
            <a:r>
              <a:rPr lang="hr-BA" sz="3600" dirty="0" smtClean="0"/>
              <a:t>3. </a:t>
            </a:r>
            <a:r>
              <a:rPr lang="en-US" sz="3600" dirty="0" smtClean="0"/>
              <a:t>[</a:t>
            </a:r>
            <a:r>
              <a:rPr lang="hr-BA" sz="3600" b="1" dirty="0" smtClean="0"/>
              <a:t>Moj</a:t>
            </a:r>
            <a:r>
              <a:rPr lang="hr-BA" sz="3600" dirty="0" smtClean="0"/>
              <a:t> </a:t>
            </a:r>
            <a:r>
              <a:rPr lang="hr-BA" sz="3600" dirty="0" smtClean="0">
                <a:solidFill>
                  <a:srgbClr val="FF0000"/>
                </a:solidFill>
              </a:rPr>
              <a:t>je</a:t>
            </a:r>
            <a:r>
              <a:rPr lang="hr-BA" sz="3600" dirty="0" smtClean="0"/>
              <a:t> </a:t>
            </a:r>
            <a:r>
              <a:rPr lang="en-US" sz="3600" dirty="0" smtClean="0"/>
              <a:t>   </a:t>
            </a:r>
            <a:r>
              <a:rPr lang="hr-BA" sz="3600" dirty="0" smtClean="0"/>
              <a:t>prijatelj</a:t>
            </a:r>
            <a:r>
              <a:rPr lang="en-US" sz="3600" dirty="0" smtClean="0"/>
              <a:t>]</a:t>
            </a:r>
            <a:r>
              <a:rPr lang="hr-BA" sz="3600" dirty="0" smtClean="0"/>
              <a:t> kupio </a:t>
            </a:r>
            <a:r>
              <a:rPr lang="en-US" sz="3600" dirty="0" smtClean="0"/>
              <a:t>   </a:t>
            </a:r>
            <a:r>
              <a:rPr lang="hr-BA" sz="3600" dirty="0" smtClean="0"/>
              <a:t>novi </a:t>
            </a:r>
            <a:r>
              <a:rPr lang="en-US" sz="3600" dirty="0" smtClean="0"/>
              <a:t> </a:t>
            </a:r>
            <a:r>
              <a:rPr lang="hr-BA" sz="3600" dirty="0" smtClean="0"/>
              <a:t>auto.	</a:t>
            </a:r>
            <a:r>
              <a:rPr lang="en-US" sz="3600" dirty="0" smtClean="0"/>
              <a:t>		</a:t>
            </a:r>
            <a:r>
              <a:rPr lang="hr-BA" sz="3600" dirty="0" smtClean="0"/>
              <a:t>	1W</a:t>
            </a:r>
            <a:endParaRPr lang="en-US" sz="3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my   aux </a:t>
            </a:r>
            <a:r>
              <a:rPr lang="en-US" sz="3600" dirty="0"/>
              <a:t>friend </a:t>
            </a:r>
            <a:r>
              <a:rPr lang="en-US" sz="3600" dirty="0" smtClean="0"/>
              <a:t>    bought </a:t>
            </a:r>
            <a:r>
              <a:rPr lang="en-US" sz="3600" dirty="0"/>
              <a:t>new  </a:t>
            </a:r>
            <a:r>
              <a:rPr lang="en-US" sz="3600" dirty="0" smtClean="0"/>
              <a:t>car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0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8" y="1719187"/>
            <a:ext cx="11212171" cy="4457495"/>
          </a:xfrm>
        </p:spPr>
        <p:txBody>
          <a:bodyPr>
            <a:normAutofit fontScale="92500" lnSpcReduction="10000"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700" dirty="0" smtClean="0"/>
              <a:t>In a situation like this, the </a:t>
            </a:r>
            <a:r>
              <a:rPr lang="en-US" sz="2700" dirty="0" err="1" smtClean="0"/>
              <a:t>clitic</a:t>
            </a:r>
            <a:r>
              <a:rPr lang="en-US" sz="2700" dirty="0" smtClean="0"/>
              <a:t> can be placed in three possible places:</a:t>
            </a:r>
          </a:p>
          <a:p>
            <a:pPr marL="971550" lvl="1" indent="-5143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romanLcPeriod"/>
            </a:pPr>
            <a:r>
              <a:rPr lang="en-US" sz="2300" dirty="0"/>
              <a:t>After the whole &amp;</a:t>
            </a:r>
            <a:r>
              <a:rPr lang="en-US" sz="2300" dirty="0" smtClean="0"/>
              <a:t>P (28a),</a:t>
            </a:r>
            <a:endParaRPr lang="en-US" sz="2300" dirty="0"/>
          </a:p>
          <a:p>
            <a:pPr marL="971550" lvl="1" indent="-5143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romanLcPeriod"/>
            </a:pPr>
            <a:r>
              <a:rPr lang="hr-BA" sz="2300" dirty="0" smtClean="0"/>
              <a:t>After the head noun </a:t>
            </a:r>
            <a:r>
              <a:rPr lang="en-US" sz="2300" dirty="0" smtClean="0"/>
              <a:t>+ </a:t>
            </a:r>
            <a:r>
              <a:rPr lang="hr-BA" sz="2300" dirty="0" smtClean="0"/>
              <a:t>its modifier </a:t>
            </a:r>
            <a:r>
              <a:rPr lang="hr-BA" sz="2300" i="1" dirty="0" smtClean="0"/>
              <a:t>učitelj stroži nego svi vrazi</a:t>
            </a:r>
            <a:r>
              <a:rPr lang="en-US" sz="2300" i="1" dirty="0" smtClean="0"/>
              <a:t> </a:t>
            </a:r>
            <a:r>
              <a:rPr lang="en-US" sz="2300" dirty="0" smtClean="0"/>
              <a:t>‘teacher stricter than all devils’ (28b)</a:t>
            </a:r>
          </a:p>
          <a:p>
            <a:pPr marL="971550" lvl="1" indent="-5143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romanLcPeriod"/>
            </a:pPr>
            <a:r>
              <a:rPr lang="en-US" sz="2300" dirty="0"/>
              <a:t>After the head </a:t>
            </a:r>
            <a:r>
              <a:rPr lang="hr-BA" sz="2300" dirty="0"/>
              <a:t>noun </a:t>
            </a:r>
            <a:r>
              <a:rPr lang="hr-BA" sz="2300" i="1" dirty="0"/>
              <a:t>učitelj </a:t>
            </a:r>
            <a:r>
              <a:rPr lang="en-US" sz="2300" i="1" dirty="0"/>
              <a:t>‘</a:t>
            </a:r>
            <a:r>
              <a:rPr lang="hr-BA" sz="2300" dirty="0"/>
              <a:t>teacher</a:t>
            </a:r>
            <a:r>
              <a:rPr lang="en-US" sz="2300" dirty="0"/>
              <a:t>’ (</a:t>
            </a:r>
            <a:r>
              <a:rPr lang="en-US" sz="2300" dirty="0" smtClean="0"/>
              <a:t>28c).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2300" dirty="0" smtClean="0"/>
          </a:p>
          <a:p>
            <a:pPr marL="4763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700" dirty="0" smtClean="0"/>
              <a:t>28. a.</a:t>
            </a:r>
            <a:r>
              <a:rPr lang="en-US" sz="2700" dirty="0" smtClean="0">
                <a:solidFill>
                  <a:srgbClr val="FF0000"/>
                </a:solidFill>
              </a:rPr>
              <a:t> [</a:t>
            </a:r>
            <a:r>
              <a:rPr lang="en-US" sz="2700" baseline="-25000" dirty="0" smtClean="0">
                <a:solidFill>
                  <a:srgbClr val="FF0000"/>
                </a:solidFill>
              </a:rPr>
              <a:t>&amp;P </a:t>
            </a:r>
            <a:r>
              <a:rPr lang="en-US" sz="2700" dirty="0" smtClean="0">
                <a:solidFill>
                  <a:srgbClr val="FF0000"/>
                </a:solidFill>
              </a:rPr>
              <a:t>[</a:t>
            </a:r>
            <a:r>
              <a:rPr lang="en-US" sz="2700" baseline="-25000" dirty="0" smtClean="0">
                <a:solidFill>
                  <a:srgbClr val="FF0000"/>
                </a:solidFill>
              </a:rPr>
              <a:t>NP </a:t>
            </a:r>
            <a:r>
              <a:rPr lang="en-US" sz="2700" dirty="0" smtClean="0">
                <a:solidFill>
                  <a:srgbClr val="FF0000"/>
                </a:solidFill>
              </a:rPr>
              <a:t>[</a:t>
            </a:r>
            <a:r>
              <a:rPr lang="en-US" sz="2700" baseline="-25000" dirty="0" err="1" smtClean="0">
                <a:solidFill>
                  <a:srgbClr val="FF0000"/>
                </a:solidFill>
              </a:rPr>
              <a:t>NP</a:t>
            </a:r>
            <a:r>
              <a:rPr lang="en-US" sz="2700" dirty="0" err="1" smtClean="0">
                <a:solidFill>
                  <a:srgbClr val="FF0000"/>
                </a:solidFill>
              </a:rPr>
              <a:t>teacher</a:t>
            </a:r>
            <a:r>
              <a:rPr lang="en-US" sz="2700" dirty="0" smtClean="0">
                <a:solidFill>
                  <a:srgbClr val="FF0000"/>
                </a:solidFill>
              </a:rPr>
              <a:t>] [stricter than all devils]] and [</a:t>
            </a:r>
            <a:r>
              <a:rPr lang="en-US" sz="2700" baseline="-25000" dirty="0" err="1" smtClean="0">
                <a:solidFill>
                  <a:srgbClr val="FF0000"/>
                </a:solidFill>
              </a:rPr>
              <a:t>NP</a:t>
            </a:r>
            <a:r>
              <a:rPr lang="en-US" sz="2700" dirty="0" err="1" smtClean="0">
                <a:solidFill>
                  <a:srgbClr val="FF0000"/>
                </a:solidFill>
              </a:rPr>
              <a:t>director</a:t>
            </a:r>
            <a:r>
              <a:rPr lang="en-US" sz="2700" dirty="0" smtClean="0">
                <a:solidFill>
                  <a:srgbClr val="FF0000"/>
                </a:solidFill>
              </a:rPr>
              <a:t>]] </a:t>
            </a:r>
            <a:r>
              <a:rPr lang="en-US" sz="2700" b="1" dirty="0" smtClean="0"/>
              <a:t>CLITIC  </a:t>
            </a:r>
            <a:r>
              <a:rPr lang="en-US" sz="2700" dirty="0" smtClean="0"/>
              <a:t>[VP]</a:t>
            </a:r>
            <a:r>
              <a:rPr lang="en-US" sz="2700" dirty="0"/>
              <a:t> </a:t>
            </a:r>
            <a:r>
              <a:rPr lang="en-US" sz="2700" dirty="0" smtClean="0"/>
              <a:t>    </a:t>
            </a:r>
          </a:p>
          <a:p>
            <a:pPr marL="4763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700" dirty="0"/>
              <a:t> </a:t>
            </a:r>
            <a:r>
              <a:rPr lang="en-US" sz="2700" dirty="0" smtClean="0"/>
              <a:t>      b.[</a:t>
            </a:r>
            <a:r>
              <a:rPr lang="en-US" sz="2700" baseline="-25000" dirty="0" smtClean="0"/>
              <a:t>&amp;</a:t>
            </a:r>
            <a:r>
              <a:rPr lang="en-US" sz="2700" baseline="-25000" dirty="0"/>
              <a:t>P </a:t>
            </a:r>
            <a:r>
              <a:rPr lang="en-US" sz="2700" dirty="0">
                <a:solidFill>
                  <a:srgbClr val="FF0000"/>
                </a:solidFill>
              </a:rPr>
              <a:t>[</a:t>
            </a:r>
            <a:r>
              <a:rPr lang="en-US" sz="2700" baseline="-25000" dirty="0">
                <a:solidFill>
                  <a:srgbClr val="FF0000"/>
                </a:solidFill>
              </a:rPr>
              <a:t>NP </a:t>
            </a:r>
            <a:r>
              <a:rPr lang="en-US" sz="2700" dirty="0">
                <a:solidFill>
                  <a:srgbClr val="FF0000"/>
                </a:solidFill>
              </a:rPr>
              <a:t>[</a:t>
            </a:r>
            <a:r>
              <a:rPr lang="en-US" sz="2700" baseline="-25000" dirty="0" err="1">
                <a:solidFill>
                  <a:srgbClr val="FF0000"/>
                </a:solidFill>
              </a:rPr>
              <a:t>NP</a:t>
            </a:r>
            <a:r>
              <a:rPr lang="en-US" sz="2700" dirty="0" err="1">
                <a:solidFill>
                  <a:srgbClr val="FF0000"/>
                </a:solidFill>
              </a:rPr>
              <a:t>teacher</a:t>
            </a:r>
            <a:r>
              <a:rPr lang="en-US" sz="2700" dirty="0">
                <a:solidFill>
                  <a:srgbClr val="FF0000"/>
                </a:solidFill>
              </a:rPr>
              <a:t>] [stricter than all devils]] </a:t>
            </a:r>
            <a:r>
              <a:rPr lang="en-US" sz="2700" b="1" dirty="0"/>
              <a:t>CLITIC </a:t>
            </a:r>
            <a:r>
              <a:rPr lang="en-US" sz="2700" dirty="0" smtClean="0"/>
              <a:t>and </a:t>
            </a:r>
            <a:r>
              <a:rPr lang="en-US" sz="2700" dirty="0"/>
              <a:t>[</a:t>
            </a:r>
            <a:r>
              <a:rPr lang="en-US" sz="2700" baseline="-25000" dirty="0" err="1"/>
              <a:t>NP</a:t>
            </a:r>
            <a:r>
              <a:rPr lang="en-US" sz="2700" dirty="0" err="1"/>
              <a:t>director</a:t>
            </a:r>
            <a:r>
              <a:rPr lang="en-US" sz="2700" dirty="0"/>
              <a:t>]] </a:t>
            </a:r>
            <a:r>
              <a:rPr lang="en-US" sz="2700" dirty="0" smtClean="0"/>
              <a:t> [</a:t>
            </a:r>
            <a:r>
              <a:rPr lang="en-US" sz="2700" dirty="0"/>
              <a:t>VP</a:t>
            </a:r>
            <a:r>
              <a:rPr lang="en-US" sz="2700" dirty="0" smtClean="0"/>
              <a:t>]</a:t>
            </a:r>
          </a:p>
          <a:p>
            <a:pPr marL="4763" lvl="1" indent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None/>
            </a:pPr>
            <a:r>
              <a:rPr lang="en-US" sz="2700" dirty="0" smtClean="0"/>
              <a:t>       c. [</a:t>
            </a:r>
            <a:r>
              <a:rPr lang="en-US" sz="2700" baseline="-25000" dirty="0" smtClean="0"/>
              <a:t>&amp;</a:t>
            </a:r>
            <a:r>
              <a:rPr lang="en-US" sz="2700" baseline="-25000" dirty="0"/>
              <a:t>P </a:t>
            </a:r>
            <a:r>
              <a:rPr lang="en-US" sz="2700" dirty="0"/>
              <a:t>[</a:t>
            </a:r>
            <a:r>
              <a:rPr lang="en-US" sz="2700" baseline="-25000" dirty="0"/>
              <a:t>NP </a:t>
            </a:r>
            <a:r>
              <a:rPr lang="en-US" sz="2700" dirty="0">
                <a:solidFill>
                  <a:srgbClr val="FF0000"/>
                </a:solidFill>
              </a:rPr>
              <a:t>[</a:t>
            </a:r>
            <a:r>
              <a:rPr lang="en-US" sz="2700" baseline="-25000" dirty="0" err="1">
                <a:solidFill>
                  <a:srgbClr val="FF0000"/>
                </a:solidFill>
              </a:rPr>
              <a:t>NP</a:t>
            </a:r>
            <a:r>
              <a:rPr lang="en-US" sz="2700" dirty="0" err="1">
                <a:solidFill>
                  <a:srgbClr val="FF0000"/>
                </a:solidFill>
              </a:rPr>
              <a:t>teacher</a:t>
            </a:r>
            <a:r>
              <a:rPr lang="en-US" sz="2700" dirty="0">
                <a:solidFill>
                  <a:srgbClr val="FF0000"/>
                </a:solidFill>
              </a:rPr>
              <a:t>] </a:t>
            </a:r>
            <a:r>
              <a:rPr lang="en-US" sz="2700" b="1" dirty="0"/>
              <a:t>CLITIC </a:t>
            </a:r>
            <a:r>
              <a:rPr lang="en-US" sz="2700" dirty="0" smtClean="0"/>
              <a:t>[</a:t>
            </a:r>
            <a:r>
              <a:rPr lang="en-US" sz="2700" dirty="0"/>
              <a:t>stricter than all devils]] </a:t>
            </a:r>
            <a:r>
              <a:rPr lang="en-US" sz="2700" dirty="0" smtClean="0"/>
              <a:t>and </a:t>
            </a:r>
            <a:r>
              <a:rPr lang="en-US" sz="2700" dirty="0"/>
              <a:t>[</a:t>
            </a:r>
            <a:r>
              <a:rPr lang="en-US" sz="2700" baseline="-25000" dirty="0" err="1"/>
              <a:t>NP</a:t>
            </a:r>
            <a:r>
              <a:rPr lang="en-US" sz="2700" dirty="0" err="1"/>
              <a:t>director</a:t>
            </a:r>
            <a:r>
              <a:rPr lang="en-US" sz="2700" dirty="0"/>
              <a:t>]]  [VP]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700" dirty="0" smtClean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700" dirty="0" smtClean="0"/>
              <a:t>Recall our recursive </a:t>
            </a:r>
            <a:r>
              <a:rPr lang="en-US" sz="2700" dirty="0" err="1" smtClean="0"/>
              <a:t>clitic</a:t>
            </a:r>
            <a:r>
              <a:rPr lang="en-US" sz="2700" dirty="0" smtClean="0"/>
              <a:t>-placement mechanism: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300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700" dirty="0"/>
              <a:t>4. Right-adjoin the </a:t>
            </a:r>
            <a:r>
              <a:rPr lang="en-US" sz="2700" dirty="0" err="1"/>
              <a:t>clitic</a:t>
            </a:r>
            <a:r>
              <a:rPr lang="en-US" sz="2700" dirty="0"/>
              <a:t> to the left daughter.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3000" dirty="0"/>
          </a:p>
          <a:p>
            <a:pPr marL="4763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2700" dirty="0" smtClean="0"/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3000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3000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3400" dirty="0"/>
          </a:p>
          <a:p>
            <a:pPr marL="0" indent="0">
              <a:buNone/>
            </a:pPr>
            <a:endParaRPr lang="en-US" sz="33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FDSL 12.5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40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Morphological verification is </a:t>
            </a:r>
            <a:r>
              <a:rPr lang="en-US" i="1" dirty="0" smtClean="0">
                <a:solidFill>
                  <a:srgbClr val="FF0000"/>
                </a:solidFill>
              </a:rPr>
              <a:t>early</a:t>
            </a:r>
            <a:r>
              <a:rPr lang="en-US" i="1" dirty="0" smtClean="0"/>
              <a:t> (precedes linearization/</a:t>
            </a:r>
            <a:r>
              <a:rPr lang="en-US" i="1" dirty="0" err="1" smtClean="0"/>
              <a:t>Spellout</a:t>
            </a:r>
            <a:r>
              <a:rPr lang="en-US" i="1" dirty="0" smtClean="0"/>
              <a:t>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1823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FDSL 12.5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41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1014000" cy="1325563"/>
          </a:xfrm>
        </p:spPr>
        <p:txBody>
          <a:bodyPr>
            <a:normAutofit/>
          </a:bodyPr>
          <a:lstStyle/>
          <a:p>
            <a:r>
              <a:rPr lang="en-US" dirty="0" err="1" smtClean="0"/>
              <a:t>Clitic</a:t>
            </a:r>
            <a:r>
              <a:rPr lang="en-US" dirty="0" smtClean="0"/>
              <a:t> placement mechanism applied to (27)/(28)</a:t>
            </a:r>
            <a:endParaRPr lang="en-US" i="1" dirty="0"/>
          </a:p>
        </p:txBody>
      </p:sp>
      <p:sp>
        <p:nvSpPr>
          <p:cNvPr id="2" name="TextBox 1"/>
          <p:cNvSpPr txBox="1"/>
          <p:nvPr/>
        </p:nvSpPr>
        <p:spPr>
          <a:xfrm>
            <a:off x="838199" y="5771865"/>
            <a:ext cx="8292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teacher 	          	           stricter    than  all   devils                            and            principal</a:t>
            </a:r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8059274" y="5494662"/>
            <a:ext cx="824753" cy="339253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>
            <a:off x="842681" y="5494661"/>
            <a:ext cx="824753" cy="339253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3362180" y="5493607"/>
            <a:ext cx="2241186" cy="339253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248601" y="4800600"/>
            <a:ext cx="708218" cy="10333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229602" y="5095047"/>
            <a:ext cx="57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</a:t>
            </a:r>
            <a:r>
              <a:rPr lang="en-US" sz="2400" dirty="0" smtClean="0"/>
              <a:t>P</a:t>
            </a:r>
            <a:endParaRPr lang="en-US" sz="2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7954687" y="4800600"/>
            <a:ext cx="535641" cy="3213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60881" y="4427180"/>
            <a:ext cx="57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&amp;’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001820" y="5095047"/>
            <a:ext cx="573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NP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4168655" y="5086083"/>
            <a:ext cx="761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AdjP</a:t>
            </a:r>
            <a:endParaRPr lang="en-US" sz="2400" dirty="0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1243858" y="4319603"/>
            <a:ext cx="1688028" cy="7754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8" idx="0"/>
          </p:cNvCxnSpPr>
          <p:nvPr/>
        </p:nvCxnSpPr>
        <p:spPr>
          <a:xfrm>
            <a:off x="2931886" y="4310743"/>
            <a:ext cx="1617628" cy="7753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21764" y="3912131"/>
            <a:ext cx="573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NP</a:t>
            </a:r>
            <a:endParaRPr lang="en-US" sz="2400" dirty="0"/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3008632" y="3216147"/>
            <a:ext cx="2189215" cy="6870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189447" y="3220546"/>
            <a:ext cx="2715030" cy="10470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009981" y="2858982"/>
            <a:ext cx="573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&amp;</a:t>
            </a:r>
            <a:r>
              <a:rPr lang="en-US" sz="2400" dirty="0" smtClean="0"/>
              <a:t>P</a:t>
            </a:r>
            <a:endParaRPr lang="en-US" sz="2400" dirty="0"/>
          </a:p>
        </p:txBody>
      </p:sp>
      <p:cxnSp>
        <p:nvCxnSpPr>
          <p:cNvPr id="37" name="Straight Connector 36"/>
          <p:cNvCxnSpPr>
            <a:stCxn id="35" idx="0"/>
          </p:cNvCxnSpPr>
          <p:nvPr/>
        </p:nvCxnSpPr>
        <p:spPr>
          <a:xfrm flipV="1">
            <a:off x="5296849" y="2307771"/>
            <a:ext cx="2221551" cy="5512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231532" y="1847205"/>
            <a:ext cx="573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&amp;</a:t>
            </a:r>
            <a:r>
              <a:rPr lang="en-US" sz="2400" dirty="0" smtClean="0"/>
              <a:t>P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9598008" y="5443765"/>
            <a:ext cx="573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T</a:t>
            </a:r>
            <a:r>
              <a:rPr lang="en-US" sz="2400" baseline="30000" dirty="0" smtClean="0"/>
              <a:t>0</a:t>
            </a:r>
            <a:endParaRPr lang="en-US" sz="2400" baseline="30000" dirty="0"/>
          </a:p>
        </p:txBody>
      </p:sp>
      <p:sp>
        <p:nvSpPr>
          <p:cNvPr id="40" name="Isosceles Triangle 39"/>
          <p:cNvSpPr/>
          <p:nvPr/>
        </p:nvSpPr>
        <p:spPr>
          <a:xfrm>
            <a:off x="11027447" y="5501919"/>
            <a:ext cx="824753" cy="339253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11212292" y="5087790"/>
            <a:ext cx="57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VP</a:t>
            </a:r>
            <a:endParaRPr lang="en-US" sz="2400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9885077" y="4902696"/>
            <a:ext cx="503303" cy="5549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0162996" y="4419921"/>
            <a:ext cx="57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T’</a:t>
            </a:r>
            <a:endParaRPr lang="en-US" sz="2400" dirty="0"/>
          </a:p>
        </p:txBody>
      </p:sp>
      <p:cxnSp>
        <p:nvCxnSpPr>
          <p:cNvPr id="47" name="Straight Connector 46"/>
          <p:cNvCxnSpPr/>
          <p:nvPr/>
        </p:nvCxnSpPr>
        <p:spPr>
          <a:xfrm>
            <a:off x="10380405" y="4910614"/>
            <a:ext cx="1049296" cy="2062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8" idx="2"/>
            <a:endCxn id="45" idx="0"/>
          </p:cNvCxnSpPr>
          <p:nvPr/>
        </p:nvCxnSpPr>
        <p:spPr>
          <a:xfrm>
            <a:off x="7518400" y="2308870"/>
            <a:ext cx="2933709" cy="21110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459211" y="5769553"/>
            <a:ext cx="790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AUX.cl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1211807" y="5760589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 . . </a:t>
            </a:r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3801505" y="3657226"/>
            <a:ext cx="1036254" cy="2763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506633" y="3970571"/>
            <a:ext cx="790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AUX.cl</a:t>
            </a:r>
            <a:endParaRPr lang="en-US" dirty="0"/>
          </a:p>
        </p:txBody>
      </p:sp>
      <p:cxnSp>
        <p:nvCxnSpPr>
          <p:cNvPr id="48" name="Straight Connector 47"/>
          <p:cNvCxnSpPr/>
          <p:nvPr/>
        </p:nvCxnSpPr>
        <p:spPr>
          <a:xfrm>
            <a:off x="1835851" y="4815344"/>
            <a:ext cx="1036254" cy="2763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522937" y="5145689"/>
            <a:ext cx="790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AUX.cl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05434" y="1704336"/>
            <a:ext cx="1048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29.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678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3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1B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1B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1B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1B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40"/>
                            </p:stCondLst>
                            <p:childTnLst>
                              <p:par>
                                <p:cTn id="15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D1B03"/>
                                      </p:to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40"/>
                            </p:stCondLst>
                            <p:childTnLst>
                              <p:par>
                                <p:cTn id="19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1B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1B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80"/>
                            </p:stCondLst>
                            <p:childTnLst>
                              <p:par>
                                <p:cTn id="24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D1B03"/>
                                      </p:to>
                                    </p:animClr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80"/>
                            </p:stCondLst>
                            <p:childTnLst>
                              <p:par>
                                <p:cTn id="28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1B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1B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0F826"/>
                                      </p:to>
                                    </p:animClr>
                                    <p:set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0F8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0F8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0F826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0F826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mph" presetSubtype="2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0F8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1" presetID="7" presetClass="emph" presetSubtype="2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0F826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3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0F826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68895"/>
                                      </p:to>
                                    </p:animClr>
                                    <p:set>
                                      <p:cBhvr>
                                        <p:cTn id="7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889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/>
      <p:bldP spid="35" grpId="0"/>
      <p:bldP spid="38" grpId="0"/>
      <p:bldP spid="39" grpId="0"/>
      <p:bldP spid="45" grpId="0"/>
      <p:bldP spid="3" grpId="0"/>
      <p:bldP spid="3" grpId="1"/>
      <p:bldP spid="46" grpId="0"/>
      <p:bldP spid="46" grpId="1"/>
      <p:bldP spid="5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8" y="1719187"/>
            <a:ext cx="11212171" cy="4928477"/>
          </a:xfrm>
        </p:spPr>
        <p:txBody>
          <a:bodyPr>
            <a:normAutofit lnSpcReduction="10000"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700" dirty="0" smtClean="0"/>
              <a:t>Any placement of the </a:t>
            </a:r>
            <a:r>
              <a:rPr lang="en-US" sz="2700" dirty="0" err="1" smtClean="0"/>
              <a:t>clitic</a:t>
            </a:r>
            <a:r>
              <a:rPr lang="en-US" sz="2700" dirty="0" smtClean="0"/>
              <a:t> inside the &amp;P (after the first conjunct and inside the first conjunct) is bad.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700" dirty="0" smtClean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700" dirty="0" smtClean="0"/>
              <a:t>30</a:t>
            </a:r>
            <a:r>
              <a:rPr lang="hr-BA" sz="2700" dirty="0" smtClean="0"/>
              <a:t>. </a:t>
            </a:r>
            <a:r>
              <a:rPr lang="en-US" sz="2700" baseline="30000" dirty="0" smtClean="0"/>
              <a:t>??</a:t>
            </a:r>
            <a:r>
              <a:rPr lang="en-US" sz="2700" b="1" dirty="0" smtClean="0"/>
              <a:t>[</a:t>
            </a:r>
            <a:r>
              <a:rPr lang="hr-BA" sz="2700" b="1" dirty="0" smtClean="0"/>
              <a:t>Učitelj </a:t>
            </a:r>
            <a:r>
              <a:rPr lang="en-US" sz="2700" b="1" dirty="0" smtClean="0"/>
              <a:t>         </a:t>
            </a:r>
            <a:r>
              <a:rPr lang="hr-BA" sz="2700" b="1" dirty="0" smtClean="0">
                <a:solidFill>
                  <a:srgbClr val="FF0000"/>
                </a:solidFill>
              </a:rPr>
              <a:t>su</a:t>
            </a:r>
            <a:r>
              <a:rPr lang="en-US" sz="2700" dirty="0" smtClean="0"/>
              <a:t>           </a:t>
            </a:r>
            <a:r>
              <a:rPr lang="hr-BA" sz="2700" b="1" dirty="0" smtClean="0"/>
              <a:t>stroži </a:t>
            </a:r>
            <a:r>
              <a:rPr lang="en-US" sz="2700" b="1" dirty="0" smtClean="0"/>
              <a:t>   </a:t>
            </a:r>
            <a:r>
              <a:rPr lang="hr-BA" sz="2700" b="1" dirty="0" smtClean="0"/>
              <a:t>nego svi </a:t>
            </a:r>
            <a:r>
              <a:rPr lang="en-US" sz="2700" b="1" dirty="0" smtClean="0"/>
              <a:t> </a:t>
            </a:r>
            <a:r>
              <a:rPr lang="hr-BA" sz="2700" b="1" dirty="0" smtClean="0"/>
              <a:t>vrazi </a:t>
            </a:r>
            <a:r>
              <a:rPr lang="en-US" sz="2700" b="1" dirty="0" smtClean="0"/>
              <a:t>	</a:t>
            </a:r>
            <a:r>
              <a:rPr lang="en-US" sz="2700" b="1" dirty="0"/>
              <a:t> </a:t>
            </a:r>
            <a:r>
              <a:rPr lang="en-US" sz="2700" b="1" dirty="0" smtClean="0"/>
              <a:t>             </a:t>
            </a:r>
            <a:r>
              <a:rPr lang="hr-BA" sz="2700" b="1" dirty="0" smtClean="0"/>
              <a:t>i </a:t>
            </a:r>
            <a:r>
              <a:rPr lang="en-US" sz="2700" b="1" dirty="0" smtClean="0"/>
              <a:t>     </a:t>
            </a:r>
            <a:r>
              <a:rPr lang="hr-BA" sz="2700" b="1" dirty="0" smtClean="0"/>
              <a:t>direktor</a:t>
            </a:r>
            <a:r>
              <a:rPr lang="en-US" sz="2700" dirty="0" smtClean="0"/>
              <a:t>]</a:t>
            </a:r>
            <a:r>
              <a:rPr lang="sr-Latn-RS" sz="2700" dirty="0" smtClean="0"/>
              <a:t/>
            </a:r>
            <a:br>
              <a:rPr lang="sr-Latn-RS" sz="2700" dirty="0" smtClean="0"/>
            </a:br>
            <a:r>
              <a:rPr lang="en-US" sz="2700" dirty="0" smtClean="0"/>
              <a:t>      </a:t>
            </a:r>
            <a:r>
              <a:rPr lang="hr-BA" sz="2700" dirty="0" smtClean="0"/>
              <a:t> </a:t>
            </a:r>
            <a:r>
              <a:rPr lang="en-US" sz="2700" dirty="0" smtClean="0"/>
              <a:t>  [</a:t>
            </a:r>
            <a:r>
              <a:rPr lang="hr-BA" sz="2700" dirty="0" smtClean="0"/>
              <a:t>teacher</a:t>
            </a:r>
            <a:r>
              <a:rPr lang="en-US" sz="2700" dirty="0" smtClean="0"/>
              <a:t>.</a:t>
            </a:r>
            <a:r>
              <a:rPr lang="en-US" sz="2700" b="1" dirty="0" smtClean="0">
                <a:solidFill>
                  <a:srgbClr val="FF0000"/>
                </a:solidFill>
              </a:rPr>
              <a:t>3SG</a:t>
            </a:r>
            <a:r>
              <a:rPr lang="en-US" sz="2700" dirty="0" smtClean="0"/>
              <a:t> </a:t>
            </a:r>
            <a:r>
              <a:rPr lang="en-US" sz="2700" dirty="0"/>
              <a:t>aux.</a:t>
            </a:r>
            <a:r>
              <a:rPr lang="en-US" sz="2700" b="1" dirty="0">
                <a:solidFill>
                  <a:srgbClr val="FF0000"/>
                </a:solidFill>
              </a:rPr>
              <a:t>3PL </a:t>
            </a:r>
            <a:r>
              <a:rPr lang="hr-BA" sz="2700" dirty="0" smtClean="0"/>
              <a:t>stricter </a:t>
            </a:r>
            <a:r>
              <a:rPr lang="en-US" sz="2700" dirty="0" smtClean="0"/>
              <a:t>than  all  devils.</a:t>
            </a:r>
            <a:r>
              <a:rPr lang="en-US" sz="2700" b="1" dirty="0" smtClean="0">
                <a:solidFill>
                  <a:srgbClr val="FF0000"/>
                </a:solidFill>
              </a:rPr>
              <a:t>NOM.3PL</a:t>
            </a:r>
            <a:r>
              <a:rPr lang="en-US" sz="2700" dirty="0" smtClean="0"/>
              <a:t> and principal</a:t>
            </a:r>
            <a:endParaRPr lang="en-US" sz="2700" b="1" dirty="0" smtClean="0">
              <a:solidFill>
                <a:srgbClr val="FF0000"/>
              </a:solidFill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None/>
            </a:pPr>
            <a:r>
              <a:rPr lang="en-US" sz="2700" dirty="0" smtClean="0"/>
              <a:t>          </a:t>
            </a:r>
            <a:r>
              <a:rPr lang="hr-BA" sz="2700" dirty="0" smtClean="0"/>
              <a:t>izbacili </a:t>
            </a:r>
            <a:r>
              <a:rPr lang="en-US" sz="2700" dirty="0" smtClean="0"/>
              <a:t>  </a:t>
            </a:r>
            <a:r>
              <a:rPr lang="hr-BA" sz="2700" dirty="0" smtClean="0"/>
              <a:t>dva </a:t>
            </a:r>
            <a:r>
              <a:rPr lang="hr-BA" sz="2700" dirty="0"/>
              <a:t>studenta</a:t>
            </a:r>
            <a:r>
              <a:rPr lang="en-US" sz="2700" dirty="0"/>
              <a:t>.</a:t>
            </a:r>
            <a:r>
              <a:rPr lang="sr-Latn-RS" sz="2700" dirty="0" smtClean="0"/>
              <a:t/>
            </a:r>
            <a:br>
              <a:rPr lang="sr-Latn-RS" sz="2700" dirty="0" smtClean="0"/>
            </a:br>
            <a:r>
              <a:rPr lang="en-US" sz="2700" dirty="0" smtClean="0"/>
              <a:t>          expelled two students</a:t>
            </a:r>
            <a:r>
              <a:rPr lang="sr-Latn-RS" sz="2700" dirty="0" smtClean="0"/>
              <a:t> </a:t>
            </a:r>
            <a:r>
              <a:rPr lang="en-US" sz="2700" dirty="0" smtClean="0"/>
              <a:t>     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700" dirty="0"/>
              <a:t>      </a:t>
            </a:r>
            <a:r>
              <a:rPr lang="en-US" sz="2700" dirty="0" smtClean="0"/>
              <a:t>   ‘</a:t>
            </a:r>
            <a:r>
              <a:rPr lang="sr-Latn-RS" sz="2700" dirty="0"/>
              <a:t>The</a:t>
            </a:r>
            <a:r>
              <a:rPr lang="en-US" sz="2700" dirty="0"/>
              <a:t> teacher</a:t>
            </a:r>
            <a:r>
              <a:rPr lang="sr-Latn-RS" sz="2700" dirty="0"/>
              <a:t> harsher than </a:t>
            </a:r>
            <a:r>
              <a:rPr lang="en-US" sz="2700" dirty="0" smtClean="0"/>
              <a:t>all devils and </a:t>
            </a:r>
            <a:r>
              <a:rPr lang="sr-Latn-RS" sz="2700" dirty="0"/>
              <a:t>the principal expelled </a:t>
            </a:r>
            <a:r>
              <a:rPr lang="en-US" sz="2700" dirty="0" smtClean="0"/>
              <a:t>two </a:t>
            </a:r>
            <a:r>
              <a:rPr lang="sr-Latn-RS" sz="2700" dirty="0" smtClean="0"/>
              <a:t>pupils</a:t>
            </a:r>
            <a:r>
              <a:rPr lang="en-US" sz="2700" dirty="0"/>
              <a:t>.’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3000" dirty="0" smtClean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000" dirty="0" smtClean="0"/>
              <a:t>In (30), the </a:t>
            </a:r>
            <a:r>
              <a:rPr lang="en-US" sz="3000" i="1" dirty="0" smtClean="0">
                <a:solidFill>
                  <a:srgbClr val="FF0000"/>
                </a:solidFill>
              </a:rPr>
              <a:t>third person plural </a:t>
            </a:r>
            <a:r>
              <a:rPr lang="en-US" sz="3000" i="1" dirty="0" err="1" smtClean="0">
                <a:solidFill>
                  <a:srgbClr val="FF0000"/>
                </a:solidFill>
              </a:rPr>
              <a:t>clitic</a:t>
            </a:r>
            <a:r>
              <a:rPr lang="en-US" sz="3000" i="1" dirty="0" smtClean="0">
                <a:solidFill>
                  <a:srgbClr val="FF0000"/>
                </a:solidFill>
              </a:rPr>
              <a:t> </a:t>
            </a:r>
            <a:r>
              <a:rPr lang="en-US" sz="3000" dirty="0" smtClean="0"/>
              <a:t>is immediately adjacent to a </a:t>
            </a:r>
            <a:r>
              <a:rPr lang="en-US" sz="3000" i="1" dirty="0" smtClean="0">
                <a:solidFill>
                  <a:srgbClr val="FF0000"/>
                </a:solidFill>
              </a:rPr>
              <a:t>nominative-marked NP, which is third person singular,</a:t>
            </a:r>
            <a:r>
              <a:rPr lang="en-US" sz="3000" dirty="0" smtClean="0"/>
              <a:t> so the sentence is degraded due to the morphological verification failure.</a:t>
            </a:r>
            <a:endParaRPr lang="en-US" altLang="en-US" sz="3400" dirty="0"/>
          </a:p>
          <a:p>
            <a:pPr marL="0" indent="0">
              <a:buNone/>
            </a:pPr>
            <a:endParaRPr lang="en-US" sz="33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FDSL 12.5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42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Morphological verification is </a:t>
            </a:r>
            <a:r>
              <a:rPr lang="en-US" i="1" dirty="0" smtClean="0">
                <a:solidFill>
                  <a:srgbClr val="FF0000"/>
                </a:solidFill>
              </a:rPr>
              <a:t>early</a:t>
            </a:r>
            <a:r>
              <a:rPr lang="en-US" i="1" dirty="0" smtClean="0"/>
              <a:t> (precedes linearization/</a:t>
            </a:r>
            <a:r>
              <a:rPr lang="en-US" i="1" dirty="0" err="1" smtClean="0"/>
              <a:t>Spellout</a:t>
            </a:r>
            <a:r>
              <a:rPr lang="en-US" i="1" dirty="0" smtClean="0"/>
              <a:t>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4935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8" y="1719187"/>
            <a:ext cx="11212171" cy="4928477"/>
          </a:xfrm>
        </p:spPr>
        <p:txBody>
          <a:bodyPr>
            <a:normAutofit fontScale="92500" lnSpcReduction="20000"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700" dirty="0" smtClean="0"/>
              <a:t>However, relevant for our purposes is the placement in (31).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2700" dirty="0" smtClean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700" dirty="0" smtClean="0"/>
              <a:t>31</a:t>
            </a:r>
            <a:r>
              <a:rPr lang="hr-BA" sz="2700" dirty="0" smtClean="0"/>
              <a:t>. </a:t>
            </a:r>
            <a:r>
              <a:rPr lang="en-US" sz="2700" baseline="30000" dirty="0"/>
              <a:t>??</a:t>
            </a:r>
            <a:r>
              <a:rPr lang="en-US" sz="2700" b="1" dirty="0"/>
              <a:t>[</a:t>
            </a:r>
            <a:r>
              <a:rPr lang="hr-BA" sz="2700" b="1" dirty="0"/>
              <a:t>Učitelj </a:t>
            </a:r>
            <a:r>
              <a:rPr lang="en-US" sz="2700" b="1" dirty="0"/>
              <a:t>         </a:t>
            </a:r>
            <a:r>
              <a:rPr lang="hr-BA" sz="2700" b="1" dirty="0"/>
              <a:t>stroži </a:t>
            </a:r>
            <a:r>
              <a:rPr lang="en-US" sz="2700" b="1" dirty="0"/>
              <a:t>   </a:t>
            </a:r>
            <a:r>
              <a:rPr lang="hr-BA" sz="2700" b="1" dirty="0"/>
              <a:t>nego svi </a:t>
            </a:r>
            <a:r>
              <a:rPr lang="en-US" sz="2700" b="1" dirty="0"/>
              <a:t> </a:t>
            </a:r>
            <a:r>
              <a:rPr lang="hr-BA" sz="2700" b="1" dirty="0"/>
              <a:t>vrazi </a:t>
            </a:r>
            <a:r>
              <a:rPr lang="en-US" sz="2700" b="1" dirty="0"/>
              <a:t>	          </a:t>
            </a:r>
            <a:r>
              <a:rPr lang="en-US" sz="2700" b="1" dirty="0" smtClean="0"/>
              <a:t>       </a:t>
            </a:r>
            <a:r>
              <a:rPr lang="hr-BA" sz="2700" b="1" dirty="0" smtClean="0">
                <a:solidFill>
                  <a:srgbClr val="FF0000"/>
                </a:solidFill>
              </a:rPr>
              <a:t>su</a:t>
            </a:r>
            <a:r>
              <a:rPr lang="en-US" sz="2700" dirty="0" smtClean="0"/>
              <a:t>           </a:t>
            </a:r>
            <a:r>
              <a:rPr lang="hr-BA" sz="2700" b="1" dirty="0"/>
              <a:t>i </a:t>
            </a:r>
            <a:r>
              <a:rPr lang="en-US" sz="2700" b="1" dirty="0"/>
              <a:t>     </a:t>
            </a:r>
            <a:r>
              <a:rPr lang="hr-BA" sz="2700" b="1" dirty="0"/>
              <a:t>direktor</a:t>
            </a:r>
            <a:r>
              <a:rPr lang="en-US" sz="2700" dirty="0"/>
              <a:t>]      </a:t>
            </a:r>
            <a:r>
              <a:rPr lang="sr-Latn-RS" sz="2700" dirty="0"/>
              <a:t/>
            </a:r>
            <a:br>
              <a:rPr lang="sr-Latn-RS" sz="2700" dirty="0"/>
            </a:br>
            <a:r>
              <a:rPr lang="en-US" sz="2700" dirty="0"/>
              <a:t>      </a:t>
            </a:r>
            <a:r>
              <a:rPr lang="hr-BA" sz="2700" dirty="0"/>
              <a:t> </a:t>
            </a:r>
            <a:r>
              <a:rPr lang="en-US" sz="2700" dirty="0"/>
              <a:t>  [</a:t>
            </a:r>
            <a:r>
              <a:rPr lang="hr-BA" sz="2700" dirty="0"/>
              <a:t>teacher</a:t>
            </a:r>
            <a:r>
              <a:rPr lang="en-US" sz="2700" dirty="0"/>
              <a:t>.</a:t>
            </a:r>
            <a:r>
              <a:rPr lang="en-US" sz="2700" b="1" dirty="0">
                <a:solidFill>
                  <a:srgbClr val="FF0000"/>
                </a:solidFill>
              </a:rPr>
              <a:t>3SG</a:t>
            </a:r>
            <a:r>
              <a:rPr lang="en-US" sz="2700" dirty="0"/>
              <a:t> </a:t>
            </a:r>
            <a:r>
              <a:rPr lang="hr-BA" sz="2700" dirty="0"/>
              <a:t>stricter </a:t>
            </a:r>
            <a:r>
              <a:rPr lang="en-US" sz="2700" dirty="0"/>
              <a:t>than  all  devils.</a:t>
            </a:r>
            <a:r>
              <a:rPr lang="en-US" sz="2700" b="1" dirty="0">
                <a:solidFill>
                  <a:srgbClr val="FF0000"/>
                </a:solidFill>
              </a:rPr>
              <a:t>NOM.3PL</a:t>
            </a:r>
            <a:r>
              <a:rPr lang="en-US" sz="2700" dirty="0"/>
              <a:t> aux.</a:t>
            </a:r>
            <a:r>
              <a:rPr lang="en-US" sz="2700" b="1" dirty="0">
                <a:solidFill>
                  <a:srgbClr val="FF0000"/>
                </a:solidFill>
              </a:rPr>
              <a:t>3PL </a:t>
            </a:r>
            <a:r>
              <a:rPr lang="en-US" sz="2700" dirty="0"/>
              <a:t>and principal</a:t>
            </a:r>
            <a:endParaRPr lang="en-US" sz="2700" b="1" dirty="0">
              <a:solidFill>
                <a:srgbClr val="FF0000"/>
              </a:solidFill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None/>
            </a:pPr>
            <a:r>
              <a:rPr lang="en-US" sz="2700" dirty="0"/>
              <a:t>          </a:t>
            </a:r>
            <a:r>
              <a:rPr lang="hr-BA" sz="2700" dirty="0"/>
              <a:t>izbacili </a:t>
            </a:r>
            <a:r>
              <a:rPr lang="en-US" sz="2700" dirty="0"/>
              <a:t>  </a:t>
            </a:r>
            <a:r>
              <a:rPr lang="hr-BA" sz="2700" dirty="0"/>
              <a:t>dva studenta</a:t>
            </a:r>
            <a:r>
              <a:rPr lang="en-US" sz="2700" dirty="0"/>
              <a:t>.</a:t>
            </a:r>
            <a:r>
              <a:rPr lang="sr-Latn-RS" sz="2700" dirty="0"/>
              <a:t/>
            </a:r>
            <a:br>
              <a:rPr lang="sr-Latn-RS" sz="2700" dirty="0"/>
            </a:br>
            <a:r>
              <a:rPr lang="en-US" sz="2700" dirty="0"/>
              <a:t>          expelled two students</a:t>
            </a:r>
            <a:r>
              <a:rPr lang="sr-Latn-RS" sz="2700" dirty="0"/>
              <a:t> </a:t>
            </a:r>
            <a:r>
              <a:rPr lang="en-US" sz="2700" dirty="0"/>
              <a:t>     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700" dirty="0"/>
              <a:t>         ‘</a:t>
            </a:r>
            <a:r>
              <a:rPr lang="sr-Latn-RS" sz="2700" dirty="0"/>
              <a:t>The</a:t>
            </a:r>
            <a:r>
              <a:rPr lang="en-US" sz="2700" dirty="0"/>
              <a:t> teacher</a:t>
            </a:r>
            <a:r>
              <a:rPr lang="sr-Latn-RS" sz="2700" dirty="0"/>
              <a:t> harsher than </a:t>
            </a:r>
            <a:r>
              <a:rPr lang="en-US" sz="2700" dirty="0"/>
              <a:t>all devils and </a:t>
            </a:r>
            <a:r>
              <a:rPr lang="sr-Latn-RS" sz="2700" dirty="0"/>
              <a:t>the principal expelled </a:t>
            </a:r>
            <a:r>
              <a:rPr lang="en-US" sz="2700" dirty="0"/>
              <a:t>two </a:t>
            </a:r>
            <a:r>
              <a:rPr lang="sr-Latn-RS" sz="2700" dirty="0"/>
              <a:t>pupils</a:t>
            </a:r>
            <a:r>
              <a:rPr lang="en-US" sz="2700" dirty="0"/>
              <a:t>.’</a:t>
            </a:r>
            <a:endParaRPr lang="en-US" altLang="en-US" sz="3400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700" dirty="0" smtClean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700" dirty="0" smtClean="0"/>
              <a:t>Here, the </a:t>
            </a:r>
            <a:r>
              <a:rPr lang="en-US" sz="2700" i="1" dirty="0" smtClean="0">
                <a:solidFill>
                  <a:srgbClr val="FF0000"/>
                </a:solidFill>
              </a:rPr>
              <a:t>third person plural </a:t>
            </a:r>
            <a:r>
              <a:rPr lang="en-US" sz="2700" i="1" dirty="0" err="1" smtClean="0">
                <a:solidFill>
                  <a:srgbClr val="FF0000"/>
                </a:solidFill>
              </a:rPr>
              <a:t>clitic</a:t>
            </a:r>
            <a:r>
              <a:rPr lang="en-US" sz="2700" i="1" dirty="0" smtClean="0">
                <a:solidFill>
                  <a:srgbClr val="FF0000"/>
                </a:solidFill>
              </a:rPr>
              <a:t> </a:t>
            </a:r>
            <a:r>
              <a:rPr lang="en-US" sz="2700" dirty="0" smtClean="0"/>
              <a:t>is immediately adjacent to a nominative-marked NP which is </a:t>
            </a:r>
            <a:r>
              <a:rPr lang="en-US" sz="2700" i="1" dirty="0" smtClean="0">
                <a:solidFill>
                  <a:srgbClr val="FF0000"/>
                </a:solidFill>
              </a:rPr>
              <a:t>third person plural </a:t>
            </a:r>
            <a:r>
              <a:rPr lang="en-US" sz="2700" dirty="0" smtClean="0">
                <a:sym typeface="Symbol" panose="05050102010706020507" pitchFamily="18" charset="2"/>
              </a:rPr>
              <a:t> the -feature values of the </a:t>
            </a:r>
            <a:r>
              <a:rPr lang="en-US" sz="2700" dirty="0" err="1" smtClean="0">
                <a:sym typeface="Symbol" panose="05050102010706020507" pitchFamily="18" charset="2"/>
              </a:rPr>
              <a:t>clitic</a:t>
            </a:r>
            <a:r>
              <a:rPr lang="en-US" sz="2700" dirty="0" smtClean="0">
                <a:sym typeface="Symbol" panose="05050102010706020507" pitchFamily="18" charset="2"/>
              </a:rPr>
              <a:t> </a:t>
            </a:r>
            <a:r>
              <a:rPr lang="en-US" sz="2700" i="1" dirty="0" smtClean="0">
                <a:sym typeface="Symbol" panose="05050102010706020507" pitchFamily="18" charset="2"/>
              </a:rPr>
              <a:t>match</a:t>
            </a:r>
            <a:r>
              <a:rPr lang="en-US" sz="2700" dirty="0" smtClean="0">
                <a:sym typeface="Symbol" panose="05050102010706020507" pitchFamily="18" charset="2"/>
              </a:rPr>
              <a:t> </a:t>
            </a:r>
            <a:r>
              <a:rPr lang="en-US" sz="2700" dirty="0">
                <a:sym typeface="Symbol" panose="05050102010706020507" pitchFamily="18" charset="2"/>
              </a:rPr>
              <a:t>the -feature values </a:t>
            </a:r>
            <a:r>
              <a:rPr lang="en-US" sz="2700" dirty="0" smtClean="0">
                <a:sym typeface="Symbol" panose="05050102010706020507" pitchFamily="18" charset="2"/>
              </a:rPr>
              <a:t>of this NP, but the sentence is </a:t>
            </a:r>
            <a:r>
              <a:rPr lang="en-US" sz="2700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still degraded</a:t>
            </a:r>
            <a:r>
              <a:rPr lang="en-US" sz="2700" dirty="0" smtClean="0">
                <a:sym typeface="Symbol" panose="05050102010706020507" pitchFamily="18" charset="2"/>
              </a:rPr>
              <a:t>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2700" dirty="0" smtClean="0">
              <a:sym typeface="Symbol" panose="05050102010706020507" pitchFamily="18" charset="2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700" dirty="0" smtClean="0">
                <a:sym typeface="Symbol" panose="05050102010706020507" pitchFamily="18" charset="2"/>
              </a:rPr>
              <a:t>This suggests that the clash arises not between the </a:t>
            </a:r>
            <a:r>
              <a:rPr lang="en-US" sz="2700" dirty="0" err="1" smtClean="0">
                <a:sym typeface="Symbol" panose="05050102010706020507" pitchFamily="18" charset="2"/>
              </a:rPr>
              <a:t>clitic</a:t>
            </a:r>
            <a:r>
              <a:rPr lang="en-US" sz="2700" dirty="0" smtClean="0">
                <a:sym typeface="Symbol" panose="05050102010706020507" pitchFamily="18" charset="2"/>
              </a:rPr>
              <a:t> and the NP which it immediately follows, but rather between the </a:t>
            </a:r>
            <a:r>
              <a:rPr lang="en-US" sz="2700" dirty="0" err="1" smtClean="0">
                <a:sym typeface="Symbol" panose="05050102010706020507" pitchFamily="18" charset="2"/>
              </a:rPr>
              <a:t>clitic</a:t>
            </a:r>
            <a:r>
              <a:rPr lang="en-US" sz="2700" dirty="0" smtClean="0">
                <a:sym typeface="Symbol" panose="05050102010706020507" pitchFamily="18" charset="2"/>
              </a:rPr>
              <a:t> and the </a:t>
            </a:r>
            <a:r>
              <a:rPr lang="en-US" sz="2700" b="1" i="1" dirty="0" smtClean="0">
                <a:sym typeface="Symbol" panose="05050102010706020507" pitchFamily="18" charset="2"/>
              </a:rPr>
              <a:t>head </a:t>
            </a:r>
            <a:r>
              <a:rPr lang="en-US" sz="2700" dirty="0" smtClean="0">
                <a:sym typeface="Symbol" panose="05050102010706020507" pitchFamily="18" charset="2"/>
              </a:rPr>
              <a:t>of the first conjunct  </a:t>
            </a:r>
            <a:r>
              <a:rPr lang="en-US" sz="2700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structural information must still be present at the time of MV.</a:t>
            </a:r>
            <a:endParaRPr lang="en-US" sz="2700" i="1" dirty="0" smtClean="0">
              <a:solidFill>
                <a:srgbClr val="FF0000"/>
              </a:solidFill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700" dirty="0" smtClean="0"/>
          </a:p>
          <a:p>
            <a:pPr marL="0" indent="0">
              <a:buNone/>
            </a:pPr>
            <a:endParaRPr lang="en-US" sz="33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FDSL 12.5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43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Morphological verification is </a:t>
            </a:r>
            <a:r>
              <a:rPr lang="en-US" i="1" dirty="0" smtClean="0">
                <a:solidFill>
                  <a:srgbClr val="FF0000"/>
                </a:solidFill>
              </a:rPr>
              <a:t>early</a:t>
            </a:r>
            <a:r>
              <a:rPr lang="en-US" i="1" dirty="0" smtClean="0"/>
              <a:t> (precedes linearization/</a:t>
            </a:r>
            <a:r>
              <a:rPr lang="en-US" i="1" dirty="0" err="1" smtClean="0"/>
              <a:t>Spellout</a:t>
            </a:r>
            <a:r>
              <a:rPr lang="en-US" i="1" dirty="0" smtClean="0"/>
              <a:t>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9625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8" y="1719187"/>
            <a:ext cx="11212171" cy="4928477"/>
          </a:xfrm>
        </p:spPr>
        <p:txBody>
          <a:bodyPr>
            <a:norm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700" dirty="0" smtClean="0"/>
              <a:t>Assuming that structural information is lost after </a:t>
            </a:r>
            <a:r>
              <a:rPr lang="en-US" sz="2700" dirty="0" err="1" smtClean="0"/>
              <a:t>Spellout</a:t>
            </a:r>
            <a:r>
              <a:rPr lang="en-US" sz="2700" dirty="0" smtClean="0"/>
              <a:t> applies, the ill-formedness of (31) </a:t>
            </a:r>
            <a:r>
              <a:rPr lang="en-US" sz="2700" i="1" dirty="0" smtClean="0">
                <a:solidFill>
                  <a:srgbClr val="FF0000"/>
                </a:solidFill>
              </a:rPr>
              <a:t>suggests that MV happens before </a:t>
            </a:r>
            <a:r>
              <a:rPr lang="en-US" sz="2700" i="1" dirty="0" err="1" smtClean="0">
                <a:solidFill>
                  <a:srgbClr val="FF0000"/>
                </a:solidFill>
              </a:rPr>
              <a:t>Spellout</a:t>
            </a:r>
            <a:r>
              <a:rPr lang="en-US" sz="2700" i="1" dirty="0" smtClean="0">
                <a:solidFill>
                  <a:srgbClr val="FF0000"/>
                </a:solidFill>
              </a:rPr>
              <a:t>. </a:t>
            </a: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1900" i="1" dirty="0" smtClean="0">
              <a:solidFill>
                <a:srgbClr val="FF0000"/>
              </a:solidFill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700" dirty="0" smtClean="0"/>
              <a:t>Given that MV happens before </a:t>
            </a:r>
            <a:r>
              <a:rPr lang="en-US" sz="2700" dirty="0" err="1" smtClean="0"/>
              <a:t>Spellout</a:t>
            </a:r>
            <a:r>
              <a:rPr lang="en-US" sz="2700" dirty="0" smtClean="0"/>
              <a:t>, but after subject-verb agreement, it follows that subject-verb agreement </a:t>
            </a:r>
            <a:r>
              <a:rPr lang="en-US" sz="2700" i="1" dirty="0" smtClean="0">
                <a:solidFill>
                  <a:srgbClr val="FF0000"/>
                </a:solidFill>
              </a:rPr>
              <a:t>(Agree) also happens before </a:t>
            </a:r>
            <a:r>
              <a:rPr lang="en-US" sz="2700" i="1" dirty="0" err="1" smtClean="0">
                <a:solidFill>
                  <a:srgbClr val="FF0000"/>
                </a:solidFill>
              </a:rPr>
              <a:t>Spellout</a:t>
            </a:r>
            <a:r>
              <a:rPr lang="en-US" sz="2700" i="1" dirty="0" smtClean="0">
                <a:solidFill>
                  <a:srgbClr val="FF0000"/>
                </a:solidFill>
              </a:rPr>
              <a:t>, i.e., is a syntactic operation </a:t>
            </a:r>
            <a:r>
              <a:rPr lang="en-US" sz="2700" dirty="0" smtClean="0"/>
              <a:t>(contra </a:t>
            </a:r>
            <a:r>
              <a:rPr lang="hr-BA" sz="2700" dirty="0" smtClean="0"/>
              <a:t>Bobaljik </a:t>
            </a:r>
            <a:r>
              <a:rPr lang="hr-BA" sz="2700" dirty="0"/>
              <a:t>2006, Arregi &amp; Nevins 2007, Marušič et al. 2007, </a:t>
            </a:r>
            <a:r>
              <a:rPr lang="hr-BA" sz="2700" dirty="0" smtClean="0"/>
              <a:t>2015</a:t>
            </a:r>
            <a:r>
              <a:rPr lang="en-US" sz="2700" dirty="0" smtClean="0"/>
              <a:t>, among others).</a:t>
            </a: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1900" dirty="0" smtClean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700" dirty="0" smtClean="0"/>
              <a:t>Similarly, if our analysis of the facts is correct, it argues that </a:t>
            </a:r>
            <a:r>
              <a:rPr lang="en-US" sz="2700" dirty="0" err="1" smtClean="0"/>
              <a:t>clitic</a:t>
            </a:r>
            <a:r>
              <a:rPr lang="en-US" sz="2700" dirty="0" smtClean="0"/>
              <a:t> placement happens after Agree (and lexical insertion?), but before </a:t>
            </a:r>
            <a:r>
              <a:rPr lang="en-US" sz="2700" dirty="0" err="1" smtClean="0"/>
              <a:t>Spellout</a:t>
            </a:r>
            <a:r>
              <a:rPr lang="en-US" sz="2700" dirty="0" smtClean="0"/>
              <a:t> </a:t>
            </a:r>
            <a:r>
              <a:rPr lang="en-US" sz="2700" dirty="0" smtClean="0">
                <a:sym typeface="Symbol" panose="05050102010706020507" pitchFamily="18" charset="2"/>
              </a:rPr>
              <a:t> </a:t>
            </a:r>
            <a:r>
              <a:rPr lang="en-US" sz="2700" i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clitic</a:t>
            </a:r>
            <a:r>
              <a:rPr lang="en-US" sz="2700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 placement is also syntactic </a:t>
            </a:r>
            <a:r>
              <a:rPr lang="en-US" sz="2700" dirty="0" smtClean="0">
                <a:sym typeface="Symbol" panose="05050102010706020507" pitchFamily="18" charset="2"/>
              </a:rPr>
              <a:t>(</a:t>
            </a:r>
            <a:r>
              <a:rPr lang="hr-BA" sz="2700" dirty="0"/>
              <a:t>contra</a:t>
            </a:r>
            <a:r>
              <a:rPr lang="en-US" sz="2700" dirty="0"/>
              <a:t> </a:t>
            </a:r>
            <a:r>
              <a:rPr lang="en-US" sz="2700" dirty="0" err="1"/>
              <a:t>Radanovi</a:t>
            </a:r>
            <a:r>
              <a:rPr lang="sr-Latn-RS" sz="2700" dirty="0"/>
              <a:t>ć</a:t>
            </a:r>
            <a:r>
              <a:rPr lang="en-US" sz="2700" dirty="0"/>
              <a:t>-</a:t>
            </a:r>
            <a:r>
              <a:rPr lang="en-US" sz="2700" dirty="0" err="1"/>
              <a:t>Koci</a:t>
            </a:r>
            <a:r>
              <a:rPr lang="sr-Latn-RS" sz="2700" dirty="0"/>
              <a:t>ć</a:t>
            </a:r>
            <a:r>
              <a:rPr lang="en-US" sz="2700" dirty="0"/>
              <a:t> 1988, 1993;</a:t>
            </a:r>
            <a:r>
              <a:rPr lang="hr-BA" sz="2700" dirty="0"/>
              <a:t> </a:t>
            </a:r>
            <a:r>
              <a:rPr lang="en-US" sz="2700" dirty="0"/>
              <a:t>Hock 1992, 1993;</a:t>
            </a:r>
            <a:r>
              <a:rPr lang="sr-Latn-RS" sz="2700" dirty="0"/>
              <a:t> </a:t>
            </a:r>
            <a:r>
              <a:rPr lang="en-US" sz="2700" dirty="0"/>
              <a:t>Zec and </a:t>
            </a:r>
            <a:r>
              <a:rPr lang="en-US" sz="2700" dirty="0" err="1"/>
              <a:t>Inkelas</a:t>
            </a:r>
            <a:r>
              <a:rPr lang="en-US" sz="2700" dirty="0"/>
              <a:t> 1990, among others</a:t>
            </a:r>
            <a:r>
              <a:rPr lang="en-US" sz="2700" dirty="0" smtClean="0">
                <a:sym typeface="Symbol" panose="05050102010706020507" pitchFamily="18" charset="2"/>
              </a:rPr>
              <a:t>).</a:t>
            </a:r>
            <a:endParaRPr lang="en-US" sz="2700" dirty="0"/>
          </a:p>
          <a:p>
            <a:pPr marL="0" indent="0">
              <a:buNone/>
            </a:pPr>
            <a:endParaRPr lang="en-US" sz="27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FDSL 12.5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44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Implications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5001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8" y="1719187"/>
            <a:ext cx="11212171" cy="4928477"/>
          </a:xfrm>
        </p:spPr>
        <p:txBody>
          <a:bodyPr>
            <a:normAutofit/>
          </a:bodyPr>
          <a:lstStyle/>
          <a:p>
            <a:r>
              <a:rPr lang="sr-Latn-RS" sz="2700" dirty="0"/>
              <a:t>Clitics in B/C/S enter an agreement-like relation with their hosts, when the host is in the nominative case.</a:t>
            </a:r>
          </a:p>
          <a:p>
            <a:r>
              <a:rPr lang="sr-Latn-RS" sz="2700" dirty="0"/>
              <a:t>This relation </a:t>
            </a:r>
            <a:r>
              <a:rPr lang="sr-Latn-RS" sz="2700" dirty="0" smtClean="0"/>
              <a:t>targets </a:t>
            </a:r>
            <a:r>
              <a:rPr lang="sr-Latn-RS" sz="2700" dirty="0"/>
              <a:t>morphological forms, not </a:t>
            </a:r>
            <a:r>
              <a:rPr lang="sr-Latn-RS" sz="2700" dirty="0" smtClean="0"/>
              <a:t>features</a:t>
            </a:r>
            <a:r>
              <a:rPr lang="en-US" sz="2700" dirty="0" smtClean="0"/>
              <a:t>,</a:t>
            </a:r>
            <a:r>
              <a:rPr lang="sr-Latn-RS" sz="2700" dirty="0" smtClean="0"/>
              <a:t> </a:t>
            </a:r>
            <a:r>
              <a:rPr lang="sr-Latn-RS" sz="2700" dirty="0"/>
              <a:t>and takes place </a:t>
            </a:r>
            <a:r>
              <a:rPr lang="sr-Latn-RS" sz="2700" i="1" dirty="0">
                <a:solidFill>
                  <a:srgbClr val="FF0000"/>
                </a:solidFill>
              </a:rPr>
              <a:t>after prototypical </a:t>
            </a:r>
            <a:r>
              <a:rPr lang="sr-Latn-RS" sz="2700" i="1" dirty="0" smtClean="0">
                <a:solidFill>
                  <a:srgbClr val="FF0000"/>
                </a:solidFill>
              </a:rPr>
              <a:t>agreement</a:t>
            </a:r>
            <a:r>
              <a:rPr lang="en-US" sz="2700" i="1" dirty="0" smtClean="0">
                <a:solidFill>
                  <a:srgbClr val="FF0000"/>
                </a:solidFill>
              </a:rPr>
              <a:t> and lexical insertion – Morphological verification</a:t>
            </a:r>
            <a:r>
              <a:rPr lang="sr-Latn-RS" sz="2700" i="1" dirty="0" smtClean="0">
                <a:solidFill>
                  <a:srgbClr val="FF0000"/>
                </a:solidFill>
              </a:rPr>
              <a:t>.</a:t>
            </a:r>
            <a:endParaRPr lang="en-US" sz="2700" i="1" dirty="0" smtClean="0">
              <a:solidFill>
                <a:srgbClr val="FF0000"/>
              </a:solidFill>
            </a:endParaRPr>
          </a:p>
          <a:p>
            <a:r>
              <a:rPr lang="en-US" sz="2700" dirty="0" smtClean="0"/>
              <a:t>MV takes place </a:t>
            </a:r>
            <a:r>
              <a:rPr lang="en-US" sz="2700" i="1" dirty="0" smtClean="0">
                <a:solidFill>
                  <a:srgbClr val="FF0000"/>
                </a:solidFill>
              </a:rPr>
              <a:t>before </a:t>
            </a:r>
            <a:r>
              <a:rPr lang="en-US" sz="2700" i="1" dirty="0" err="1" smtClean="0">
                <a:solidFill>
                  <a:srgbClr val="FF0000"/>
                </a:solidFill>
              </a:rPr>
              <a:t>Spellout</a:t>
            </a:r>
            <a:r>
              <a:rPr lang="en-US" sz="2700" i="1" dirty="0" smtClean="0">
                <a:solidFill>
                  <a:srgbClr val="FF0000"/>
                </a:solidFill>
              </a:rPr>
              <a:t> </a:t>
            </a:r>
            <a:r>
              <a:rPr lang="en-US" sz="2700" dirty="0" smtClean="0">
                <a:sym typeface="Symbol" panose="05050102010706020507" pitchFamily="18" charset="2"/>
              </a:rPr>
              <a:t></a:t>
            </a:r>
            <a:r>
              <a:rPr lang="en-US" sz="2700" i="1" dirty="0" smtClean="0">
                <a:sym typeface="Symbol" panose="05050102010706020507" pitchFamily="18" charset="2"/>
              </a:rPr>
              <a:t> Agree </a:t>
            </a:r>
            <a:r>
              <a:rPr lang="en-US" sz="2700" dirty="0" smtClean="0">
                <a:sym typeface="Symbol" panose="05050102010706020507" pitchFamily="18" charset="2"/>
              </a:rPr>
              <a:t>and </a:t>
            </a:r>
            <a:r>
              <a:rPr lang="en-US" sz="2700" dirty="0" err="1" smtClean="0">
                <a:sym typeface="Symbol" panose="05050102010706020507" pitchFamily="18" charset="2"/>
              </a:rPr>
              <a:t>clitic</a:t>
            </a:r>
            <a:r>
              <a:rPr lang="en-US" sz="2700" dirty="0" smtClean="0">
                <a:sym typeface="Symbol" panose="05050102010706020507" pitchFamily="18" charset="2"/>
              </a:rPr>
              <a:t> placement are also syntactic, pre-</a:t>
            </a:r>
            <a:r>
              <a:rPr lang="en-US" sz="2700" dirty="0" err="1" smtClean="0">
                <a:sym typeface="Symbol" panose="05050102010706020507" pitchFamily="18" charset="2"/>
              </a:rPr>
              <a:t>Spellout</a:t>
            </a:r>
            <a:r>
              <a:rPr lang="en-US" sz="2700" dirty="0" smtClean="0">
                <a:sym typeface="Symbol" panose="05050102010706020507" pitchFamily="18" charset="2"/>
              </a:rPr>
              <a:t> operations.</a:t>
            </a:r>
            <a:endParaRPr lang="sr-Latn-RS" sz="2700" dirty="0"/>
          </a:p>
          <a:p>
            <a:r>
              <a:rPr lang="en-US" sz="2700" dirty="0" smtClean="0"/>
              <a:t>MV is </a:t>
            </a:r>
            <a:r>
              <a:rPr lang="en-US" sz="2700" i="1" dirty="0" smtClean="0">
                <a:solidFill>
                  <a:srgbClr val="FF0000"/>
                </a:solidFill>
              </a:rPr>
              <a:t>recursive and not restricted to T</a:t>
            </a:r>
            <a:r>
              <a:rPr lang="en-US" sz="2700" i="1" baseline="30000" dirty="0" smtClean="0">
                <a:solidFill>
                  <a:srgbClr val="FF0000"/>
                </a:solidFill>
              </a:rPr>
              <a:t>0</a:t>
            </a:r>
            <a:r>
              <a:rPr lang="en-US" sz="2700" i="1" dirty="0" smtClean="0">
                <a:solidFill>
                  <a:srgbClr val="FF0000"/>
                </a:solidFill>
              </a:rPr>
              <a:t>-[Spec TP] </a:t>
            </a:r>
            <a:r>
              <a:rPr lang="en-US" sz="2700" dirty="0" smtClean="0"/>
              <a:t>relation.</a:t>
            </a:r>
            <a:endParaRPr lang="en-US" sz="27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FDSL 12.5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45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Conclusions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49107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7200" dirty="0" smtClean="0"/>
          </a:p>
          <a:p>
            <a:pPr marL="0" indent="0" algn="ctr">
              <a:buNone/>
            </a:pPr>
            <a:r>
              <a:rPr lang="en-US" sz="7200" dirty="0" smtClean="0"/>
              <a:t>THANK YOU!</a:t>
            </a:r>
            <a:endParaRPr lang="en-US" sz="7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2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err="1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64261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en-US" sz="2000" dirty="0" err="1"/>
              <a:t>Arregi</a:t>
            </a:r>
            <a:r>
              <a:rPr lang="en-US" sz="2000" dirty="0"/>
              <a:t>, </a:t>
            </a:r>
            <a:r>
              <a:rPr lang="en-US" sz="2000" dirty="0" err="1"/>
              <a:t>Karlos</a:t>
            </a:r>
            <a:r>
              <a:rPr lang="en-US" sz="2000" dirty="0"/>
              <a:t>, &amp; Andrew Nevins. </a:t>
            </a:r>
            <a:r>
              <a:rPr lang="sr-Latn-RS" sz="2000" dirty="0" smtClean="0"/>
              <a:t>(</a:t>
            </a:r>
            <a:r>
              <a:rPr lang="en-US" sz="2000" dirty="0" smtClean="0"/>
              <a:t>2013</a:t>
            </a:r>
            <a:r>
              <a:rPr lang="sr-Latn-RS" sz="2000" dirty="0" smtClean="0"/>
              <a:t>)</a:t>
            </a:r>
            <a:r>
              <a:rPr lang="en-US" sz="2000" dirty="0" smtClean="0"/>
              <a:t>. </a:t>
            </a:r>
            <a:r>
              <a:rPr lang="en-US" sz="2000" dirty="0"/>
              <a:t>Contextual neutralization and the Elsewhere Principle. In Distributed Morphology today: Morphemes for Morris Halle, ed. O. </a:t>
            </a:r>
            <a:r>
              <a:rPr lang="en-US" sz="2000" dirty="0" err="1"/>
              <a:t>Matushansky</a:t>
            </a:r>
            <a:r>
              <a:rPr lang="en-US" sz="2000" dirty="0"/>
              <a:t> et al., 199–222. Cambridge, MA: MIT Press. </a:t>
            </a:r>
            <a:endParaRPr lang="sr-Latn-RS" sz="2000" dirty="0" smtClean="0"/>
          </a:p>
          <a:p>
            <a:pPr>
              <a:spcBef>
                <a:spcPts val="600"/>
              </a:spcBef>
            </a:pPr>
            <a:r>
              <a:rPr lang="en-US" sz="2000" dirty="0" err="1"/>
              <a:t>Bobaljik</a:t>
            </a:r>
            <a:r>
              <a:rPr lang="en-US" sz="2000" dirty="0"/>
              <a:t>, Jonathan David. </a:t>
            </a:r>
            <a:r>
              <a:rPr lang="sr-Latn-RS" sz="2000" dirty="0" smtClean="0"/>
              <a:t>(</a:t>
            </a:r>
            <a:r>
              <a:rPr lang="en-US" sz="2000" dirty="0" smtClean="0"/>
              <a:t>2006</a:t>
            </a:r>
            <a:r>
              <a:rPr lang="sr-Latn-RS" sz="2000" dirty="0" smtClean="0"/>
              <a:t>)</a:t>
            </a:r>
            <a:r>
              <a:rPr lang="en-US" sz="2000" dirty="0" smtClean="0"/>
              <a:t>. </a:t>
            </a:r>
            <a:r>
              <a:rPr lang="en-US" sz="2000" dirty="0"/>
              <a:t>Where’s phi? Agreement as a Post-syntactic operation. Leiden Papers in Linguistics, 3(2):1–23. </a:t>
            </a:r>
            <a:endParaRPr lang="sr-Latn-RS" sz="2000" dirty="0" smtClean="0"/>
          </a:p>
          <a:p>
            <a:pPr>
              <a:spcBef>
                <a:spcPts val="600"/>
              </a:spcBef>
            </a:pPr>
            <a:r>
              <a:rPr lang="de-DE" sz="2000" dirty="0" smtClean="0"/>
              <a:t>Bo</a:t>
            </a:r>
            <a:r>
              <a:rPr lang="hr-BA" sz="2000" dirty="0"/>
              <a:t>šković, Ž. (2001</a:t>
            </a:r>
            <a:r>
              <a:rPr lang="hr-BA" sz="2000" dirty="0" smtClean="0"/>
              <a:t>)</a:t>
            </a:r>
            <a:r>
              <a:rPr lang="en-US" sz="2000" dirty="0" smtClean="0"/>
              <a:t>. </a:t>
            </a:r>
            <a:r>
              <a:rPr lang="en-US" sz="2000" dirty="0"/>
              <a:t>On the nature of the syntax-phonology interface: </a:t>
            </a:r>
            <a:r>
              <a:rPr lang="en-US" sz="2000" dirty="0" err="1"/>
              <a:t>Cliticization</a:t>
            </a:r>
            <a:r>
              <a:rPr lang="en-US" sz="2000" dirty="0"/>
              <a:t> and related phenomena. Amsterdam: Elsevier Science.</a:t>
            </a:r>
          </a:p>
          <a:p>
            <a:pPr>
              <a:spcBef>
                <a:spcPts val="600"/>
              </a:spcBef>
            </a:pPr>
            <a:r>
              <a:rPr lang="en-US" sz="2000" dirty="0" err="1"/>
              <a:t>Diesing</a:t>
            </a:r>
            <a:r>
              <a:rPr lang="en-US" sz="2000" dirty="0"/>
              <a:t>, </a:t>
            </a:r>
            <a:r>
              <a:rPr lang="en-US" sz="2000" dirty="0" smtClean="0"/>
              <a:t>M</a:t>
            </a:r>
            <a:r>
              <a:rPr lang="sr-Latn-RS" sz="2000" dirty="0" smtClean="0"/>
              <a:t>.</a:t>
            </a:r>
            <a:r>
              <a:rPr lang="en-US" sz="2000" dirty="0" smtClean="0"/>
              <a:t> </a:t>
            </a:r>
            <a:r>
              <a:rPr lang="sr-Latn-RS" sz="2000" dirty="0" smtClean="0"/>
              <a:t>&amp;</a:t>
            </a:r>
            <a:r>
              <a:rPr lang="en-US" sz="2000" dirty="0" smtClean="0"/>
              <a:t> D</a:t>
            </a:r>
            <a:r>
              <a:rPr lang="sr-Latn-RS" sz="2000" dirty="0" smtClean="0"/>
              <a:t>.</a:t>
            </a:r>
            <a:r>
              <a:rPr lang="en-US" sz="2000" dirty="0" smtClean="0"/>
              <a:t> </a:t>
            </a:r>
            <a:r>
              <a:rPr lang="en-US" sz="2000" dirty="0" err="1"/>
              <a:t>Zec</a:t>
            </a:r>
            <a:r>
              <a:rPr lang="en-US" sz="2000" dirty="0"/>
              <a:t>. </a:t>
            </a:r>
            <a:r>
              <a:rPr lang="sr-Latn-RS" sz="2000" dirty="0" smtClean="0"/>
              <a:t>(</a:t>
            </a:r>
            <a:r>
              <a:rPr lang="en-US" sz="2000" dirty="0" smtClean="0"/>
              <a:t>2017</a:t>
            </a:r>
            <a:r>
              <a:rPr lang="sr-Latn-RS" sz="2000" dirty="0" smtClean="0"/>
              <a:t>)</a:t>
            </a:r>
            <a:r>
              <a:rPr lang="en-US" sz="2000" dirty="0" smtClean="0"/>
              <a:t>. </a:t>
            </a:r>
            <a:r>
              <a:rPr lang="en-US" sz="2000" dirty="0"/>
              <a:t>Getting in the first word: Prosody and predicate initial sentences in Serbian. </a:t>
            </a:r>
            <a:r>
              <a:rPr lang="en-US" sz="2000" dirty="0" err="1"/>
              <a:t>Glossa</a:t>
            </a:r>
            <a:r>
              <a:rPr lang="en-US" sz="2000" dirty="0"/>
              <a:t>: a journal of general linguistics 2(1): 24. </a:t>
            </a:r>
            <a:r>
              <a:rPr lang="en-US" sz="2000" dirty="0" smtClean="0"/>
              <a:t>1–25</a:t>
            </a:r>
            <a:r>
              <a:rPr lang="sr-Latn-RS" sz="2000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hr-BA" sz="2000" dirty="0" smtClean="0"/>
              <a:t>Franck</a:t>
            </a:r>
            <a:r>
              <a:rPr lang="hr-BA" sz="2000" dirty="0"/>
              <a:t>, J., Lassi, G., Frauenfelder, U., &amp; Rizzi, L. (2006). Agreement and movement: A syntactic </a:t>
            </a:r>
            <a:r>
              <a:rPr lang="hr-BA" sz="2000" dirty="0" smtClean="0"/>
              <a:t>analysis </a:t>
            </a:r>
            <a:r>
              <a:rPr lang="hr-BA" sz="2000" dirty="0"/>
              <a:t>of attraction. </a:t>
            </a:r>
            <a:r>
              <a:rPr lang="hr-BA" sz="2000" i="1" dirty="0"/>
              <a:t>Cognition, </a:t>
            </a:r>
            <a:r>
              <a:rPr lang="hr-BA" sz="2000" dirty="0"/>
              <a:t>101, 173-216. 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hr-BA" sz="2000" dirty="0"/>
              <a:t>Franks, S. (2007) Deriving discontinuity. In Studies in Formal Slavic Linguistics, Franc Marušič </a:t>
            </a:r>
            <a:r>
              <a:rPr lang="hr-BA" sz="2000" dirty="0" smtClean="0"/>
              <a:t>and </a:t>
            </a:r>
            <a:r>
              <a:rPr lang="hr-BA" sz="2000" dirty="0"/>
              <a:t>Rok Žaucer (eds), 103-120. Frankfurt: Peter Lang.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hr-BA" sz="2000" dirty="0" smtClean="0"/>
              <a:t>Guasti, M T., &amp; Rizzi, L. (2002). Agreement and tense as distinct syntactic positions. Evidence from acquisition. In G. Cinque (ed.), </a:t>
            </a:r>
            <a:r>
              <a:rPr lang="hr-BA" sz="2000" i="1" dirty="0" smtClean="0"/>
              <a:t>The structure</a:t>
            </a:r>
            <a:r>
              <a:rPr lang="hr-BA" sz="2000" dirty="0" smtClean="0"/>
              <a:t> </a:t>
            </a:r>
            <a:r>
              <a:rPr lang="hr-BA" sz="2000" i="1" dirty="0" smtClean="0"/>
              <a:t> of DP and IP—the cartography of syntactic structures (Vol. 1).</a:t>
            </a:r>
            <a:r>
              <a:rPr lang="hr-BA" sz="2000" dirty="0" smtClean="0"/>
              <a:t> New York: Oxford University Press.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Hock</a:t>
            </a:r>
            <a:r>
              <a:rPr lang="en-US" sz="2000" dirty="0"/>
              <a:t>, </a:t>
            </a:r>
            <a:r>
              <a:rPr lang="en-US" sz="2000" dirty="0" smtClean="0"/>
              <a:t>H</a:t>
            </a:r>
            <a:r>
              <a:rPr lang="sr-Latn-RS" sz="2000" dirty="0" smtClean="0"/>
              <a:t>.</a:t>
            </a:r>
            <a:r>
              <a:rPr lang="en-US" sz="2000" dirty="0" smtClean="0"/>
              <a:t> H</a:t>
            </a:r>
            <a:r>
              <a:rPr lang="sr-Latn-RS" sz="2000" dirty="0" smtClean="0"/>
              <a:t>.</a:t>
            </a:r>
            <a:r>
              <a:rPr lang="en-US" sz="2000" dirty="0" smtClean="0"/>
              <a:t> </a:t>
            </a:r>
            <a:r>
              <a:rPr lang="en-US" sz="2000" dirty="0"/>
              <a:t>(1992). What’s a nice word like you doing in a place like this? Syntax vs. phonological form. Studies in the Linguistic Sciences 22(1), 39–87. </a:t>
            </a:r>
            <a:endParaRPr lang="sr-Latn-R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8B6B-75E2-4AA5-B657-1845833F30E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8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48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1988" y="82157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dirty="0" smtClean="0"/>
              <a:t>Hock, H</a:t>
            </a:r>
            <a:r>
              <a:rPr lang="sr-Latn-RS" dirty="0" smtClean="0"/>
              <a:t>.</a:t>
            </a:r>
            <a:r>
              <a:rPr lang="en-US" dirty="0" smtClean="0"/>
              <a:t> H</a:t>
            </a:r>
            <a:r>
              <a:rPr lang="sr-Latn-RS" dirty="0" smtClean="0"/>
              <a:t>.</a:t>
            </a:r>
            <a:r>
              <a:rPr lang="en-US" dirty="0" smtClean="0"/>
              <a:t> (1993). Who’s on first? Syntactic vs. prosodic accounts for the P1 of P2 </a:t>
            </a:r>
            <a:r>
              <a:rPr lang="en-US" dirty="0" err="1" smtClean="0"/>
              <a:t>clitics</a:t>
            </a:r>
            <a:r>
              <a:rPr lang="en-US" dirty="0" smtClean="0"/>
              <a:t>. Ms., University of Illinois at Urbana-Champaign</a:t>
            </a:r>
            <a:r>
              <a:rPr lang="sr-Latn-RS" dirty="0" smtClean="0"/>
              <a:t>.</a:t>
            </a:r>
            <a:endParaRPr lang="en-US" dirty="0" smtClean="0"/>
          </a:p>
          <a:p>
            <a:r>
              <a:rPr lang="en-US" dirty="0" err="1" smtClean="0"/>
              <a:t>Marušič</a:t>
            </a:r>
            <a:r>
              <a:rPr lang="en-US" dirty="0" smtClean="0"/>
              <a:t>, Franc, Andrew Nevins &amp; Amanda </a:t>
            </a:r>
            <a:r>
              <a:rPr lang="en-US" dirty="0" err="1" smtClean="0"/>
              <a:t>Saksida</a:t>
            </a:r>
            <a:r>
              <a:rPr lang="en-US" dirty="0" smtClean="0"/>
              <a:t>. </a:t>
            </a:r>
            <a:r>
              <a:rPr lang="sr-Latn-RS" dirty="0" smtClean="0"/>
              <a:t>(</a:t>
            </a:r>
            <a:r>
              <a:rPr lang="en-US" dirty="0" smtClean="0"/>
              <a:t>2007</a:t>
            </a:r>
            <a:r>
              <a:rPr lang="sr-Latn-RS" dirty="0" smtClean="0"/>
              <a:t>)</a:t>
            </a:r>
            <a:r>
              <a:rPr lang="en-US" dirty="0" smtClean="0"/>
              <a:t>. Last-conjunct agreement in Slovenian. In Richard Compton, Magdalena </a:t>
            </a:r>
            <a:r>
              <a:rPr lang="en-US" dirty="0" err="1" smtClean="0"/>
              <a:t>Goledzinowska</a:t>
            </a:r>
            <a:r>
              <a:rPr lang="en-US" dirty="0" smtClean="0"/>
              <a:t> &amp; </a:t>
            </a:r>
            <a:r>
              <a:rPr lang="en-US" dirty="0" err="1" smtClean="0"/>
              <a:t>Ulyana</a:t>
            </a:r>
            <a:r>
              <a:rPr lang="en-US" dirty="0" smtClean="0"/>
              <a:t> </a:t>
            </a:r>
            <a:r>
              <a:rPr lang="en-US" dirty="0" err="1" smtClean="0"/>
              <a:t>Savchenko</a:t>
            </a:r>
            <a:r>
              <a:rPr lang="en-US" dirty="0" smtClean="0"/>
              <a:t> (eds.), </a:t>
            </a:r>
            <a:r>
              <a:rPr lang="en-US" i="1" dirty="0" smtClean="0"/>
              <a:t>Proceedings of formal approaches to Slavic linguistics 2006</a:t>
            </a:r>
            <a:r>
              <a:rPr lang="en-US" dirty="0" smtClean="0"/>
              <a:t>, 210–227. Ann Arbor: Michigan Slavic Publications. </a:t>
            </a:r>
          </a:p>
          <a:p>
            <a:r>
              <a:rPr lang="en-US" dirty="0" err="1" smtClean="0"/>
              <a:t>Marušič</a:t>
            </a:r>
            <a:r>
              <a:rPr lang="en-US" dirty="0" smtClean="0"/>
              <a:t>, Franc, Andrew Nevins &amp; William </a:t>
            </a:r>
            <a:r>
              <a:rPr lang="en-US" dirty="0" err="1" smtClean="0"/>
              <a:t>Badecker</a:t>
            </a:r>
            <a:r>
              <a:rPr lang="en-US" dirty="0" smtClean="0"/>
              <a:t>. </a:t>
            </a:r>
            <a:r>
              <a:rPr lang="sr-Latn-RS" dirty="0" smtClean="0"/>
              <a:t>(</a:t>
            </a:r>
            <a:r>
              <a:rPr lang="en-US" dirty="0" smtClean="0"/>
              <a:t>2015</a:t>
            </a:r>
            <a:r>
              <a:rPr lang="sr-Latn-RS" dirty="0" smtClean="0"/>
              <a:t>)</a:t>
            </a:r>
            <a:r>
              <a:rPr lang="en-US" dirty="0" smtClean="0"/>
              <a:t>. The grammars of conjunction agreement in Slovenian. </a:t>
            </a:r>
            <a:r>
              <a:rPr lang="en-US" i="1" dirty="0" smtClean="0"/>
              <a:t>Syntax </a:t>
            </a:r>
            <a:r>
              <a:rPr lang="en-US" dirty="0" smtClean="0"/>
              <a:t>18(1). 39–77.</a:t>
            </a:r>
            <a:endParaRPr lang="hr-BA" dirty="0" smtClean="0"/>
          </a:p>
          <a:p>
            <a:pPr>
              <a:spcBef>
                <a:spcPts val="600"/>
              </a:spcBef>
            </a:pPr>
            <a:r>
              <a:rPr lang="hr-BA" dirty="0" smtClean="0"/>
              <a:t>Mitrović, M. (2016)</a:t>
            </a:r>
            <a:r>
              <a:rPr lang="en-US" dirty="0" smtClean="0"/>
              <a:t> Rethinking second-position effects. Ms. Bled Institute.</a:t>
            </a:r>
          </a:p>
          <a:p>
            <a:pPr>
              <a:spcBef>
                <a:spcPts val="600"/>
              </a:spcBef>
            </a:pPr>
            <a:r>
              <a:rPr lang="en-US" dirty="0" err="1" smtClean="0"/>
              <a:t>Radanovi</a:t>
            </a:r>
            <a:r>
              <a:rPr lang="sr-Latn-RS" dirty="0" smtClean="0"/>
              <a:t>ć</a:t>
            </a:r>
            <a:r>
              <a:rPr lang="en-US" dirty="0" smtClean="0"/>
              <a:t>-</a:t>
            </a:r>
            <a:r>
              <a:rPr lang="en-US" dirty="0" err="1" smtClean="0"/>
              <a:t>Koci</a:t>
            </a:r>
            <a:r>
              <a:rPr lang="sr-Latn-RS" dirty="0" smtClean="0"/>
              <a:t>ć</a:t>
            </a:r>
            <a:r>
              <a:rPr lang="en-US" dirty="0" smtClean="0"/>
              <a:t>, V</a:t>
            </a:r>
            <a:r>
              <a:rPr lang="sr-Latn-RS" dirty="0" smtClean="0"/>
              <a:t>.</a:t>
            </a:r>
            <a:r>
              <a:rPr lang="en-US" dirty="0" smtClean="0"/>
              <a:t> (1988). The grammar of Serbo-Croatian </a:t>
            </a:r>
            <a:r>
              <a:rPr lang="en-US" dirty="0" err="1" smtClean="0"/>
              <a:t>clitics</a:t>
            </a:r>
            <a:r>
              <a:rPr lang="en-US" dirty="0" smtClean="0"/>
              <a:t>: A synchronic and diachronic perspective. Ph.D. Dissertation, University of Illinois at Urbana-Champaign. </a:t>
            </a:r>
            <a:endParaRPr lang="sr-Latn-RS" dirty="0" smtClean="0"/>
          </a:p>
          <a:p>
            <a:pPr>
              <a:spcBef>
                <a:spcPts val="600"/>
              </a:spcBef>
            </a:pPr>
            <a:r>
              <a:rPr lang="en-US" dirty="0" err="1" smtClean="0"/>
              <a:t>Radanovi</a:t>
            </a:r>
            <a:r>
              <a:rPr lang="sr-Latn-RS" dirty="0" smtClean="0"/>
              <a:t>ć</a:t>
            </a:r>
            <a:r>
              <a:rPr lang="en-US" dirty="0" smtClean="0"/>
              <a:t>-</a:t>
            </a:r>
            <a:r>
              <a:rPr lang="en-US" dirty="0" err="1" smtClean="0"/>
              <a:t>Koci</a:t>
            </a:r>
            <a:r>
              <a:rPr lang="sr-Latn-RS" dirty="0" smtClean="0"/>
              <a:t>ć</a:t>
            </a:r>
            <a:r>
              <a:rPr lang="en-US" dirty="0" smtClean="0"/>
              <a:t>, V</a:t>
            </a:r>
            <a:r>
              <a:rPr lang="sr-Latn-RS" dirty="0" smtClean="0"/>
              <a:t>. </a:t>
            </a:r>
            <a:r>
              <a:rPr lang="en-US" dirty="0" smtClean="0"/>
              <a:t>(1993). On the placement of Serbo-Croatian </a:t>
            </a:r>
            <a:r>
              <a:rPr lang="en-US" dirty="0" err="1" smtClean="0"/>
              <a:t>clitics</a:t>
            </a:r>
            <a:r>
              <a:rPr lang="en-US" dirty="0" smtClean="0"/>
              <a:t>. Ms., University of Illinois. Paper presented at the workshop on second-position </a:t>
            </a:r>
            <a:r>
              <a:rPr lang="en-US" dirty="0" err="1" smtClean="0"/>
              <a:t>clitics</a:t>
            </a:r>
            <a:r>
              <a:rPr lang="en-US" dirty="0" smtClean="0"/>
              <a:t>, Ohio State University.</a:t>
            </a:r>
            <a:endParaRPr lang="sr-Latn-R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Zec, Draga &amp; Sharon </a:t>
            </a:r>
            <a:r>
              <a:rPr lang="en-US" dirty="0" err="1" smtClean="0"/>
              <a:t>Inkelas</a:t>
            </a:r>
            <a:r>
              <a:rPr lang="en-US" dirty="0" smtClean="0"/>
              <a:t> (1990). </a:t>
            </a:r>
            <a:r>
              <a:rPr lang="en-US" dirty="0" err="1" smtClean="0"/>
              <a:t>Prosodically</a:t>
            </a:r>
            <a:r>
              <a:rPr lang="en-US" dirty="0" smtClean="0"/>
              <a:t> constrained syntax. In Sharon </a:t>
            </a:r>
            <a:r>
              <a:rPr lang="en-US" dirty="0" err="1" smtClean="0"/>
              <a:t>Inkelas</a:t>
            </a:r>
            <a:r>
              <a:rPr lang="en-US" dirty="0" smtClean="0"/>
              <a:t> &amp; Draga Zec (Eds.), The phonology-syntax connection, Chicago: University of Chicago Press, 365–378.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67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/>
              <a:t>Informal online survey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49</a:t>
            </a:fld>
            <a:endParaRPr 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838200" y="1970408"/>
            <a:ext cx="11075894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latin typeface="Arial" panose="020B0604020202020204" pitchFamily="34" charset="0"/>
              </a:rPr>
              <a:t>1. </a:t>
            </a:r>
            <a:r>
              <a:rPr lang="en-US" altLang="en-US" sz="1800" dirty="0" err="1" smtClean="0">
                <a:latin typeface="Arial" panose="020B0604020202020204" pitchFamily="34" charset="0"/>
              </a:rPr>
              <a:t>T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voj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 se brat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Toma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Nikolić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dva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minuta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posvađali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oko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stranačkih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funkcija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			</a:t>
            </a:r>
            <a:r>
              <a:rPr lang="en-US" sz="1800" dirty="0"/>
              <a:t> </a:t>
            </a:r>
            <a:r>
              <a:rPr lang="en-US" sz="1800" dirty="0" smtClean="0"/>
              <a:t>41/41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 your.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3sg</a:t>
            </a:r>
            <a:r>
              <a:rPr kumimoji="0" lang="en-US" alt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would.</a:t>
            </a:r>
            <a:r>
              <a:rPr kumimoji="0" lang="en-US" altLang="en-US" sz="1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3sg/</a:t>
            </a:r>
            <a:r>
              <a:rPr kumimoji="0" lang="en-US" altLang="en-US" sz="18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</a:t>
            </a:r>
            <a:r>
              <a:rPr kumimoji="0" lang="en-US" alt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REFL brother and T.N. in two minutes fight about party positions.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2.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Zelena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bluza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žuti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broš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slagali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kao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da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napravljeni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jedno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drugo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			</a:t>
            </a:r>
            <a:r>
              <a:rPr lang="en-US" sz="1800" dirty="0"/>
              <a:t> 35/41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 green</a:t>
            </a:r>
            <a:r>
              <a:rPr lang="en-US" altLang="en-US" sz="1800" dirty="0" smtClean="0">
                <a:latin typeface="Arial" panose="020B0604020202020204" pitchFamily="34" charset="0"/>
              </a:rPr>
              <a:t>.</a:t>
            </a:r>
            <a:r>
              <a:rPr lang="en-US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3sg/3pl</a:t>
            </a:r>
            <a:r>
              <a:rPr lang="en-US" altLang="en-US" sz="1800" dirty="0" smtClean="0">
                <a:latin typeface="Arial" panose="020B0604020202020204" pitchFamily="34" charset="0"/>
              </a:rPr>
              <a:t> aux.</a:t>
            </a:r>
            <a:r>
              <a:rPr lang="en-US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3pl</a:t>
            </a:r>
            <a:r>
              <a:rPr lang="en-US" altLang="en-US" sz="1800" dirty="0" smtClean="0">
                <a:latin typeface="Arial" panose="020B0604020202020204" pitchFamily="34" charset="0"/>
              </a:rPr>
              <a:t> </a:t>
            </a:r>
            <a:r>
              <a:rPr lang="en-US" altLang="en-US" sz="1800" dirty="0">
                <a:latin typeface="Arial" panose="020B0604020202020204" pitchFamily="34" charset="0"/>
              </a:rPr>
              <a:t>REFL </a:t>
            </a:r>
            <a:r>
              <a:rPr lang="en-US" altLang="en-US" sz="1800" dirty="0" smtClean="0">
                <a:latin typeface="Arial" panose="020B0604020202020204" pitchFamily="34" charset="0"/>
              </a:rPr>
              <a:t>blouse and yellow brooch agreed like that are made one for another.</a:t>
            </a:r>
            <a:endParaRPr lang="en-US" altLang="en-US" sz="18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3.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Lovac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će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njegov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pas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osećati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najsvežije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uz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našu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mineralnu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vodu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ukusom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jelena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		</a:t>
            </a:r>
            <a:r>
              <a:rPr lang="en-US" sz="1800" dirty="0"/>
              <a:t> 20/41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 hunter.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3sg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will.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3sg/</a:t>
            </a:r>
            <a:r>
              <a:rPr kumimoji="0" lang="en-US" altLang="en-US" sz="1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his dog</a:t>
            </a:r>
            <a:r>
              <a:rPr kumimoji="0" lang="en-US" alt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feel most-fresh with our mineral water with flavor of deer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latin typeface="Arial" panose="020B0604020202020204" pitchFamily="34" charset="0"/>
              </a:rPr>
              <a:t>4.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Moja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sestra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njen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verenik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venčali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tajno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u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scientološkoj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crkvi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u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Bosilegradu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		</a:t>
            </a:r>
            <a:r>
              <a:rPr lang="en-US" sz="1800" dirty="0"/>
              <a:t> 1/41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800" dirty="0" smtClean="0">
                <a:latin typeface="Arial" panose="020B0604020202020204" pitchFamily="34" charset="0"/>
              </a:rPr>
              <a:t>    my sister.</a:t>
            </a:r>
            <a:r>
              <a:rPr lang="en-US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3sg</a:t>
            </a:r>
            <a:r>
              <a:rPr lang="en-US" altLang="en-US" sz="1800" dirty="0" smtClean="0">
                <a:latin typeface="Arial" panose="020B0604020202020204" pitchFamily="34" charset="0"/>
              </a:rPr>
              <a:t> aux.</a:t>
            </a:r>
            <a:r>
              <a:rPr lang="en-US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3pl</a:t>
            </a:r>
            <a:r>
              <a:rPr lang="en-US" altLang="en-US" sz="1800" dirty="0" smtClean="0">
                <a:latin typeface="Arial" panose="020B0604020202020204" pitchFamily="34" charset="0"/>
              </a:rPr>
              <a:t> REFL and her fiancé married secretly in </a:t>
            </a:r>
            <a:r>
              <a:rPr lang="en-US" altLang="en-US" sz="1800" dirty="0" err="1" smtClean="0">
                <a:latin typeface="Arial" panose="020B0604020202020204" pitchFamily="34" charset="0"/>
              </a:rPr>
              <a:t>scientological</a:t>
            </a:r>
            <a:r>
              <a:rPr lang="en-US" altLang="en-US" sz="1800" dirty="0" smtClean="0">
                <a:latin typeface="Arial" panose="020B0604020202020204" pitchFamily="34" charset="0"/>
              </a:rPr>
              <a:t> church in B.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09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8" y="1719187"/>
            <a:ext cx="11212171" cy="4457495"/>
          </a:xfrm>
        </p:spPr>
        <p:txBody>
          <a:bodyPr>
            <a:norm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/>
              <a:t>We assume that the position for the </a:t>
            </a:r>
            <a:r>
              <a:rPr lang="en-US" sz="3200" dirty="0" err="1" smtClean="0"/>
              <a:t>clitic</a:t>
            </a:r>
            <a:r>
              <a:rPr lang="en-US" sz="3200" dirty="0" smtClean="0"/>
              <a:t> is determined in syntax, by an algorithm in (4), which takes as a starting point the root of the tree and applies arbitrarily many times (Danny Fox, p.c.).</a:t>
            </a:r>
            <a:endParaRPr lang="en-US" sz="2700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700" dirty="0" smtClean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/>
              <a:t>4. Right-adjoin the </a:t>
            </a:r>
            <a:r>
              <a:rPr lang="en-US" sz="3200" dirty="0" err="1" smtClean="0"/>
              <a:t>clitic</a:t>
            </a:r>
            <a:r>
              <a:rPr lang="en-US" sz="3200" dirty="0" smtClean="0"/>
              <a:t> to the left daughter (provided the operation is not string-vacuous).</a:t>
            </a:r>
            <a:endParaRPr lang="en-US" sz="3200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3000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3400" dirty="0"/>
          </a:p>
          <a:p>
            <a:pPr marL="0" indent="0">
              <a:buNone/>
            </a:pPr>
            <a:endParaRPr lang="en-US" sz="33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FDSL 12.5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An assumption: </a:t>
            </a:r>
            <a:r>
              <a:rPr lang="en-US" dirty="0" err="1" smtClean="0"/>
              <a:t>Clitic</a:t>
            </a:r>
            <a:r>
              <a:rPr lang="en-US" dirty="0" smtClean="0"/>
              <a:t> placement mechanism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85977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FDSL 12.5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707806" cy="1325563"/>
          </a:xfrm>
        </p:spPr>
        <p:txBody>
          <a:bodyPr>
            <a:normAutofit/>
          </a:bodyPr>
          <a:lstStyle/>
          <a:p>
            <a:r>
              <a:rPr lang="en-US" dirty="0" err="1" smtClean="0"/>
              <a:t>Clitic</a:t>
            </a:r>
            <a:r>
              <a:rPr lang="en-US" dirty="0" smtClean="0"/>
              <a:t> placement mechanism: illustration</a:t>
            </a:r>
            <a:endParaRPr lang="en-US" i="1" dirty="0"/>
          </a:p>
        </p:txBody>
      </p:sp>
      <p:sp>
        <p:nvSpPr>
          <p:cNvPr id="2" name="TextBox 1"/>
          <p:cNvSpPr txBox="1"/>
          <p:nvPr/>
        </p:nvSpPr>
        <p:spPr>
          <a:xfrm>
            <a:off x="7085853" y="4650753"/>
            <a:ext cx="809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friend</a:t>
            </a:r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7047428" y="4304785"/>
            <a:ext cx="824753" cy="339253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170693" y="3912130"/>
            <a:ext cx="57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</a:t>
            </a:r>
            <a:r>
              <a:rPr lang="en-US" sz="2400" dirty="0" smtClean="0"/>
              <a:t>P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2721764" y="3912131"/>
            <a:ext cx="573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D</a:t>
            </a:r>
            <a:r>
              <a:rPr lang="en-US" sz="2400" baseline="30000" dirty="0" smtClean="0"/>
              <a:t>0</a:t>
            </a:r>
            <a:endParaRPr lang="en-US" sz="2400" baseline="30000" dirty="0"/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3008632" y="3216147"/>
            <a:ext cx="2189215" cy="6870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189447" y="3220546"/>
            <a:ext cx="2234499" cy="6915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009981" y="2858982"/>
            <a:ext cx="573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</a:t>
            </a:r>
            <a:r>
              <a:rPr lang="en-US" sz="2400" dirty="0" smtClean="0"/>
              <a:t>P</a:t>
            </a:r>
            <a:endParaRPr lang="en-US" sz="2400" dirty="0"/>
          </a:p>
        </p:txBody>
      </p:sp>
      <p:cxnSp>
        <p:nvCxnSpPr>
          <p:cNvPr id="37" name="Straight Connector 36"/>
          <p:cNvCxnSpPr>
            <a:stCxn id="35" idx="0"/>
          </p:cNvCxnSpPr>
          <p:nvPr/>
        </p:nvCxnSpPr>
        <p:spPr>
          <a:xfrm flipV="1">
            <a:off x="5296849" y="2307771"/>
            <a:ext cx="2221551" cy="5512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231532" y="1847205"/>
            <a:ext cx="573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&amp;</a:t>
            </a:r>
            <a:r>
              <a:rPr lang="en-US" sz="2400" dirty="0" smtClean="0"/>
              <a:t>P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9702910" y="4819467"/>
            <a:ext cx="573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T</a:t>
            </a:r>
            <a:r>
              <a:rPr lang="en-US" sz="2400" baseline="30000" dirty="0" smtClean="0"/>
              <a:t>0</a:t>
            </a:r>
            <a:endParaRPr lang="en-US" sz="2400" baseline="30000" dirty="0"/>
          </a:p>
        </p:txBody>
      </p:sp>
      <p:sp>
        <p:nvSpPr>
          <p:cNvPr id="40" name="Isosceles Triangle 39"/>
          <p:cNvSpPr/>
          <p:nvPr/>
        </p:nvSpPr>
        <p:spPr>
          <a:xfrm>
            <a:off x="10721253" y="5203402"/>
            <a:ext cx="824753" cy="339253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10899268" y="4819466"/>
            <a:ext cx="57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VP</a:t>
            </a:r>
            <a:endParaRPr lang="en-US" sz="2400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9967043" y="4319600"/>
            <a:ext cx="503303" cy="5549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0218695" y="3906846"/>
            <a:ext cx="57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T’</a:t>
            </a:r>
            <a:endParaRPr lang="en-US" sz="2400" dirty="0"/>
          </a:p>
        </p:txBody>
      </p:sp>
      <p:cxnSp>
        <p:nvCxnSpPr>
          <p:cNvPr id="47" name="Straight Connector 46"/>
          <p:cNvCxnSpPr/>
          <p:nvPr/>
        </p:nvCxnSpPr>
        <p:spPr>
          <a:xfrm>
            <a:off x="10470346" y="4320668"/>
            <a:ext cx="672783" cy="5147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8" idx="2"/>
            <a:endCxn id="45" idx="0"/>
          </p:cNvCxnSpPr>
          <p:nvPr/>
        </p:nvCxnSpPr>
        <p:spPr>
          <a:xfrm>
            <a:off x="7518400" y="2308870"/>
            <a:ext cx="2989408" cy="15979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571935" y="5159220"/>
            <a:ext cx="790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AUX.cl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0935985" y="546067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 . . </a:t>
            </a:r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3801505" y="3657226"/>
            <a:ext cx="1036254" cy="2763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506633" y="3970571"/>
            <a:ext cx="790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AUX.cl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2704693" y="4319600"/>
            <a:ext cx="52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 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030941" y="1641581"/>
            <a:ext cx="5737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5.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5376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3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1B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1B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1B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1B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40"/>
                            </p:stCondLst>
                            <p:childTnLst>
                              <p:par>
                                <p:cTn id="15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D1B03"/>
                                      </p:to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40"/>
                            </p:stCondLst>
                            <p:childTnLst>
                              <p:par>
                                <p:cTn id="19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1B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1B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80"/>
                            </p:stCondLst>
                            <p:childTnLst>
                              <p:par>
                                <p:cTn id="24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D1B03"/>
                                      </p:to>
                                    </p:animClr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80"/>
                            </p:stCondLst>
                            <p:childTnLst>
                              <p:par>
                                <p:cTn id="28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1B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1B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0F826"/>
                                      </p:to>
                                    </p:animClr>
                                    <p:set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0F8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889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0F8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0F826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0F826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68895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889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5" grpId="0"/>
      <p:bldP spid="38" grpId="0"/>
      <p:bldP spid="39" grpId="0"/>
      <p:bldP spid="45" grpId="0"/>
      <p:bldP spid="3" grpId="0"/>
      <p:bldP spid="3" grpId="1"/>
      <p:bldP spid="3" grpId="2"/>
      <p:bldP spid="46" grpId="0"/>
      <p:bldP spid="4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puzzle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9" y="1514900"/>
            <a:ext cx="11156576" cy="5104265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Interestingly, the 1W placement is grammatical even when the first phrase is a coordination </a:t>
            </a:r>
            <a:r>
              <a:rPr lang="en-US" sz="3600" dirty="0"/>
              <a:t>(Franks 2007, </a:t>
            </a:r>
            <a:r>
              <a:rPr lang="en-US" sz="3600" dirty="0" err="1"/>
              <a:t>Mitrović</a:t>
            </a:r>
            <a:r>
              <a:rPr lang="en-US" sz="3600" dirty="0"/>
              <a:t> 2016; contra Bo</a:t>
            </a:r>
            <a:r>
              <a:rPr lang="hr-BA" sz="3600" dirty="0"/>
              <a:t>šković 2001, </a:t>
            </a:r>
            <a:r>
              <a:rPr lang="en-US" sz="3600" dirty="0" err="1"/>
              <a:t>Diesing</a:t>
            </a:r>
            <a:r>
              <a:rPr lang="en-US" sz="3600" dirty="0"/>
              <a:t> &amp; </a:t>
            </a:r>
            <a:r>
              <a:rPr lang="en-US" sz="3600" dirty="0" err="1"/>
              <a:t>Zec</a:t>
            </a:r>
            <a:r>
              <a:rPr lang="en-US" sz="3600" dirty="0"/>
              <a:t> 2017). </a:t>
            </a:r>
            <a:endParaRPr lang="en-US" sz="3600" dirty="0" smtClean="0"/>
          </a:p>
          <a:p>
            <a:pPr lvl="2"/>
            <a:endParaRPr lang="en-US" sz="2800" dirty="0"/>
          </a:p>
          <a:p>
            <a:pPr marL="0" indent="0"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r>
              <a:rPr lang="en-US" sz="3600" dirty="0"/>
              <a:t>6</a:t>
            </a:r>
            <a:r>
              <a:rPr lang="en-US" sz="3600" dirty="0" smtClean="0"/>
              <a:t>. [</a:t>
            </a:r>
            <a:r>
              <a:rPr lang="hr-BA" sz="3600" b="1" dirty="0" smtClean="0"/>
              <a:t>Cure </a:t>
            </a:r>
            <a:r>
              <a:rPr lang="en-US" sz="3600" b="1" dirty="0" err="1" smtClean="0">
                <a:solidFill>
                  <a:srgbClr val="FF0000"/>
                </a:solidFill>
              </a:rPr>
              <a:t>će</a:t>
            </a:r>
            <a:r>
              <a:rPr lang="en-US" sz="3600" dirty="0" smtClean="0"/>
              <a:t>   </a:t>
            </a:r>
            <a:r>
              <a:rPr lang="en-US" sz="3600" b="1" dirty="0" err="1" smtClean="0"/>
              <a:t>i</a:t>
            </a:r>
            <a:r>
              <a:rPr lang="en-US" sz="3600" b="1" dirty="0" smtClean="0"/>
              <a:t>       </a:t>
            </a:r>
            <a:r>
              <a:rPr lang="hr-BA" sz="3600" b="1" dirty="0" smtClean="0"/>
              <a:t>d</a:t>
            </a:r>
            <a:r>
              <a:rPr lang="en-US" sz="3600" b="1" dirty="0" smtClean="0"/>
              <a:t>e</a:t>
            </a:r>
            <a:r>
              <a:rPr lang="hr-BA" sz="3600" b="1" dirty="0"/>
              <a:t>čki </a:t>
            </a:r>
            <a:r>
              <a:rPr lang="en-US" sz="3600" dirty="0" smtClean="0"/>
              <a:t>] </a:t>
            </a:r>
            <a:r>
              <a:rPr lang="hr-BA" sz="3600" dirty="0" smtClean="0"/>
              <a:t>pospremiti sobu</a:t>
            </a:r>
            <a:r>
              <a:rPr lang="en-US" sz="3600" dirty="0" smtClean="0"/>
              <a:t>.</a:t>
            </a:r>
            <a:r>
              <a:rPr lang="sr-Latn-RS" sz="3600" dirty="0"/>
              <a:t/>
            </a:r>
            <a:br>
              <a:rPr lang="sr-Latn-RS" sz="3600" dirty="0"/>
            </a:br>
            <a:r>
              <a:rPr lang="sr-Latn-RS" sz="3600" dirty="0"/>
              <a:t> 	</a:t>
            </a:r>
            <a:r>
              <a:rPr lang="en-US" sz="3600" dirty="0" smtClean="0"/>
              <a:t> girls  will and boys     tidy-up        room</a:t>
            </a:r>
            <a:r>
              <a:rPr lang="sr-Latn-RS" sz="3600" dirty="0"/>
              <a:t/>
            </a:r>
            <a:br>
              <a:rPr lang="sr-Latn-RS" sz="3600" dirty="0"/>
            </a:br>
            <a:r>
              <a:rPr lang="sr-Latn-RS" sz="3600" dirty="0"/>
              <a:t> </a:t>
            </a:r>
            <a:r>
              <a:rPr lang="en-US" sz="3600" dirty="0"/>
              <a:t> </a:t>
            </a:r>
            <a:r>
              <a:rPr lang="en-US" sz="3600" dirty="0" smtClean="0"/>
              <a:t>  ‘Girls and boys will tidy up the room.’</a:t>
            </a:r>
          </a:p>
          <a:p>
            <a:pPr marL="0" indent="0">
              <a:spcBef>
                <a:spcPts val="2000"/>
              </a:spcBef>
              <a:buNone/>
            </a:pPr>
            <a:r>
              <a:rPr lang="en-US" sz="3600" dirty="0"/>
              <a:t>7</a:t>
            </a:r>
            <a:r>
              <a:rPr lang="hr-BA" sz="3600" dirty="0" smtClean="0"/>
              <a:t>. </a:t>
            </a:r>
            <a:r>
              <a:rPr lang="en-US" sz="3600" dirty="0" smtClean="0"/>
              <a:t>[</a:t>
            </a:r>
            <a:r>
              <a:rPr lang="en-US" sz="3600" b="1" dirty="0" err="1" smtClean="0"/>
              <a:t>Studenti</a:t>
            </a:r>
            <a:r>
              <a:rPr lang="en-US" sz="3600" b="1" dirty="0" smtClean="0"/>
              <a:t> </a:t>
            </a:r>
            <a:r>
              <a:rPr lang="hr-BA" sz="3600" b="1" dirty="0" smtClean="0">
                <a:solidFill>
                  <a:srgbClr val="FF0000"/>
                </a:solidFill>
              </a:rPr>
              <a:t>bi</a:t>
            </a:r>
            <a:r>
              <a:rPr lang="hr-BA" sz="3600" dirty="0" smtClean="0"/>
              <a:t> </a:t>
            </a:r>
            <a:r>
              <a:rPr lang="en-US" sz="3600" dirty="0" smtClean="0"/>
              <a:t>        </a:t>
            </a:r>
            <a:r>
              <a:rPr lang="hr-BA" sz="3600" b="1" dirty="0" smtClean="0"/>
              <a:t>i </a:t>
            </a:r>
            <a:r>
              <a:rPr lang="en-US" sz="3600" b="1" dirty="0" smtClean="0"/>
              <a:t>     </a:t>
            </a:r>
            <a:r>
              <a:rPr lang="en-US" sz="3600" b="1" dirty="0" err="1" smtClean="0"/>
              <a:t>profesori</a:t>
            </a:r>
            <a:r>
              <a:rPr lang="en-US" sz="3600" dirty="0" smtClean="0"/>
              <a:t>]  </a:t>
            </a:r>
            <a:r>
              <a:rPr lang="en-US" sz="3600" dirty="0" err="1" smtClean="0"/>
              <a:t>sjedili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istim</a:t>
            </a:r>
            <a:r>
              <a:rPr lang="en-US" sz="3600" dirty="0" smtClean="0"/>
              <a:t>  </a:t>
            </a:r>
            <a:r>
              <a:rPr lang="en-US" sz="3600" dirty="0" err="1" smtClean="0"/>
              <a:t>stolom</a:t>
            </a:r>
            <a:r>
              <a:rPr lang="hr-BA" sz="3600" dirty="0" smtClean="0"/>
              <a:t>.	</a:t>
            </a:r>
            <a:endParaRPr lang="en-US" sz="3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3600" dirty="0" smtClean="0"/>
              <a:t>      students would and professors sat      at same table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600" dirty="0" smtClean="0"/>
              <a:t>     ‘Students and professors would sit at the same table.’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2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puzzle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9" y="1514900"/>
            <a:ext cx="11156576" cy="5104265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However, 1W placement of a </a:t>
            </a:r>
            <a:r>
              <a:rPr lang="en-US" sz="3600" dirty="0" err="1" smtClean="0"/>
              <a:t>clitic</a:t>
            </a:r>
            <a:r>
              <a:rPr lang="en-US" sz="3600" dirty="0" smtClean="0"/>
              <a:t> in a sentence with coordinated subject is not always well-formed.</a:t>
            </a:r>
          </a:p>
          <a:p>
            <a:r>
              <a:rPr lang="en-US" sz="3600" dirty="0" smtClean="0"/>
              <a:t>If the form of the </a:t>
            </a:r>
            <a:r>
              <a:rPr lang="en-US" sz="3600" dirty="0" err="1" smtClean="0"/>
              <a:t>clitic</a:t>
            </a:r>
            <a:r>
              <a:rPr lang="en-US" sz="3600" dirty="0" smtClean="0"/>
              <a:t> does not match the </a:t>
            </a:r>
            <a:r>
              <a:rPr lang="en-US" sz="3600" dirty="0" smtClean="0">
                <a:sym typeface="Symbol" panose="05050102010706020507" pitchFamily="18" charset="2"/>
              </a:rPr>
              <a:t>-features of the first subject, the sentence is degraded</a:t>
            </a:r>
            <a:r>
              <a:rPr lang="en-US" sz="3600" dirty="0" smtClean="0"/>
              <a:t>.</a:t>
            </a:r>
          </a:p>
          <a:p>
            <a:pPr lvl="1"/>
            <a:endParaRPr lang="en-US" sz="2400" dirty="0" smtClean="0"/>
          </a:p>
          <a:p>
            <a:pPr marL="0" indent="0"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r>
              <a:rPr lang="en-US" sz="3600" dirty="0"/>
              <a:t>8</a:t>
            </a:r>
            <a:r>
              <a:rPr lang="en-US" sz="3600" dirty="0" smtClean="0"/>
              <a:t>. 	a. [</a:t>
            </a:r>
            <a:r>
              <a:rPr lang="en-US" sz="3600" b="1" dirty="0" smtClean="0"/>
              <a:t>Ja </a:t>
            </a:r>
            <a:r>
              <a:rPr lang="en-US" sz="3600" b="1" dirty="0" err="1" smtClean="0"/>
              <a:t>i</a:t>
            </a:r>
            <a:r>
              <a:rPr lang="en-US" sz="3600" b="1" dirty="0" smtClean="0"/>
              <a:t>       </a:t>
            </a:r>
            <a:r>
              <a:rPr lang="en-US" sz="3600" b="1" dirty="0" err="1" smtClean="0"/>
              <a:t>moj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muž</a:t>
            </a:r>
            <a:r>
              <a:rPr lang="en-US" sz="3600" dirty="0" smtClean="0"/>
              <a:t>]        </a:t>
            </a:r>
            <a:r>
              <a:rPr lang="en-US" sz="3600" b="1" dirty="0" err="1" smtClean="0">
                <a:solidFill>
                  <a:srgbClr val="FF0000"/>
                </a:solidFill>
              </a:rPr>
              <a:t>ćemo</a:t>
            </a:r>
            <a:r>
              <a:rPr lang="en-US" sz="3600" dirty="0" smtClean="0"/>
              <a:t>     </a:t>
            </a:r>
            <a:r>
              <a:rPr lang="en-US" sz="3600" dirty="0" err="1" smtClean="0"/>
              <a:t>doći</a:t>
            </a:r>
            <a:r>
              <a:rPr lang="en-US" sz="3600" dirty="0" smtClean="0"/>
              <a:t>     u   </a:t>
            </a:r>
            <a:r>
              <a:rPr lang="en-US" sz="3600" dirty="0" err="1" smtClean="0"/>
              <a:t>utorak</a:t>
            </a:r>
            <a:r>
              <a:rPr lang="en-US" sz="3600" dirty="0" smtClean="0"/>
              <a:t>.	   	1P</a:t>
            </a:r>
            <a:r>
              <a:rPr lang="sr-Latn-RS" sz="3600" dirty="0" smtClean="0"/>
              <a:t/>
            </a:r>
            <a:br>
              <a:rPr lang="sr-Latn-RS" sz="3600" dirty="0" smtClean="0"/>
            </a:br>
            <a:r>
              <a:rPr lang="sr-Latn-RS" sz="3600" dirty="0" smtClean="0"/>
              <a:t> 	</a:t>
            </a:r>
            <a:r>
              <a:rPr lang="en-US" sz="3600" dirty="0" smtClean="0"/>
              <a:t>      I   and my   husband  will.</a:t>
            </a:r>
            <a:r>
              <a:rPr lang="en-US" sz="3600" b="1" dirty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pl</a:t>
            </a:r>
            <a:r>
              <a:rPr lang="en-US" sz="3600" dirty="0" smtClean="0"/>
              <a:t>  come  in  Tuesday</a:t>
            </a:r>
            <a:r>
              <a:rPr lang="sr-Latn-RS" sz="3600" dirty="0" smtClean="0"/>
              <a:t/>
            </a:r>
            <a:br>
              <a:rPr lang="sr-Latn-RS" sz="3600" dirty="0" smtClean="0"/>
            </a:br>
            <a:r>
              <a:rPr lang="sr-Latn-RS" sz="3600" dirty="0" smtClean="0"/>
              <a:t> </a:t>
            </a:r>
            <a:r>
              <a:rPr lang="en-US" sz="3600" dirty="0" smtClean="0"/>
              <a:t>        ‘Me and my husband will come on Tuesday.’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r>
              <a:rPr lang="en-US" sz="3600" dirty="0" smtClean="0"/>
              <a:t>						</a:t>
            </a:r>
          </a:p>
          <a:p>
            <a:pPr marL="0" indent="0">
              <a:buNone/>
              <a:tabLst>
                <a:tab pos="457200" algn="l"/>
                <a:tab pos="855663" algn="l"/>
                <a:tab pos="1887538" algn="l"/>
                <a:tab pos="4005263" algn="l"/>
                <a:tab pos="4741863" algn="l"/>
                <a:tab pos="5605463" algn="l"/>
                <a:tab pos="6977063" algn="l"/>
                <a:tab pos="7891463" algn="l"/>
                <a:tab pos="8348663" algn="l"/>
              </a:tabLst>
            </a:pPr>
            <a:r>
              <a:rPr lang="en-US" sz="3600" dirty="0" smtClean="0"/>
              <a:t>    b</a:t>
            </a:r>
            <a:r>
              <a:rPr lang="hr-BA" sz="3600" dirty="0" smtClean="0"/>
              <a:t>. </a:t>
            </a:r>
            <a:r>
              <a:rPr lang="en-US" sz="3600" baseline="30000" dirty="0" smtClean="0"/>
              <a:t>??</a:t>
            </a:r>
            <a:r>
              <a:rPr lang="en-US" sz="3600" dirty="0" smtClean="0"/>
              <a:t>[</a:t>
            </a:r>
            <a:r>
              <a:rPr lang="en-US" sz="3600" b="1" dirty="0"/>
              <a:t>Ja </a:t>
            </a:r>
            <a:r>
              <a:rPr lang="en-US" sz="3600" b="1" dirty="0" smtClean="0"/>
              <a:t>      </a:t>
            </a:r>
            <a:r>
              <a:rPr lang="en-US" sz="3600" b="1" dirty="0" err="1" smtClean="0">
                <a:solidFill>
                  <a:srgbClr val="FF0000"/>
                </a:solidFill>
              </a:rPr>
              <a:t>ćemo</a:t>
            </a:r>
            <a:r>
              <a:rPr lang="en-US" sz="3600" dirty="0" smtClean="0"/>
              <a:t>    </a:t>
            </a:r>
            <a:r>
              <a:rPr lang="en-US" sz="3600" b="1" dirty="0" err="1" smtClean="0"/>
              <a:t>i</a:t>
            </a:r>
            <a:r>
              <a:rPr lang="en-US" sz="3600" b="1" dirty="0" smtClean="0"/>
              <a:t>       </a:t>
            </a:r>
            <a:r>
              <a:rPr lang="en-US" sz="3600" b="1" dirty="0" err="1"/>
              <a:t>moj</a:t>
            </a:r>
            <a:r>
              <a:rPr lang="en-US" sz="3600" b="1" dirty="0"/>
              <a:t> </a:t>
            </a:r>
            <a:r>
              <a:rPr lang="en-US" sz="3600" b="1" dirty="0" err="1"/>
              <a:t>muž</a:t>
            </a:r>
            <a:r>
              <a:rPr lang="en-US" sz="3600" dirty="0"/>
              <a:t>] </a:t>
            </a:r>
            <a:r>
              <a:rPr lang="en-US" sz="3600" dirty="0" smtClean="0"/>
              <a:t>       </a:t>
            </a:r>
            <a:r>
              <a:rPr lang="en-US" sz="3600" dirty="0" err="1" smtClean="0"/>
              <a:t>doći</a:t>
            </a:r>
            <a:r>
              <a:rPr lang="en-US" sz="3600" dirty="0" smtClean="0"/>
              <a:t>    </a:t>
            </a:r>
            <a:r>
              <a:rPr lang="en-US" sz="3600" dirty="0"/>
              <a:t>u   </a:t>
            </a:r>
            <a:r>
              <a:rPr lang="en-US" sz="3600" dirty="0" err="1"/>
              <a:t>utorak</a:t>
            </a:r>
            <a:r>
              <a:rPr lang="en-US" sz="3600" dirty="0"/>
              <a:t>.	</a:t>
            </a:r>
            <a:r>
              <a:rPr lang="en-US" sz="3600" dirty="0" smtClean="0"/>
              <a:t> 1W</a:t>
            </a:r>
            <a:r>
              <a:rPr lang="sr-Latn-RS" sz="3600" dirty="0"/>
              <a:t/>
            </a:r>
            <a:br>
              <a:rPr lang="sr-Latn-RS" sz="3600" dirty="0"/>
            </a:br>
            <a:r>
              <a:rPr lang="sr-Latn-RS" sz="3600" dirty="0"/>
              <a:t> 	</a:t>
            </a:r>
            <a:r>
              <a:rPr lang="en-US" sz="3600" dirty="0"/>
              <a:t>      </a:t>
            </a:r>
            <a:r>
              <a:rPr lang="en-US" sz="3600" dirty="0" smtClean="0"/>
              <a:t>  I.</a:t>
            </a:r>
            <a:r>
              <a:rPr lang="en-US" sz="3600" b="1" dirty="0" smtClean="0">
                <a:solidFill>
                  <a:srgbClr val="FF0000"/>
                </a:solidFill>
              </a:rPr>
              <a:t>1sg</a:t>
            </a:r>
            <a:r>
              <a:rPr lang="en-US" sz="3600" dirty="0" smtClean="0"/>
              <a:t>  will.</a:t>
            </a:r>
            <a:r>
              <a:rPr lang="en-US" sz="3600" b="1" dirty="0" smtClean="0">
                <a:solidFill>
                  <a:srgbClr val="FF0000"/>
                </a:solidFill>
              </a:rPr>
              <a:t>1pl</a:t>
            </a:r>
            <a:r>
              <a:rPr lang="en-US" sz="3600" dirty="0" smtClean="0"/>
              <a:t> </a:t>
            </a:r>
            <a:r>
              <a:rPr lang="en-US" sz="3600" dirty="0"/>
              <a:t>and my   husband </a:t>
            </a:r>
            <a:r>
              <a:rPr lang="en-US" sz="3600" dirty="0" smtClean="0"/>
              <a:t>come  </a:t>
            </a:r>
            <a:r>
              <a:rPr lang="en-US" sz="3600" dirty="0"/>
              <a:t>in  Tuesday</a:t>
            </a:r>
            <a:r>
              <a:rPr lang="sr-Latn-RS" sz="3600" dirty="0"/>
              <a:t/>
            </a:r>
            <a:br>
              <a:rPr lang="sr-Latn-RS" sz="3600" dirty="0"/>
            </a:b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puzzle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791" y="1514900"/>
            <a:ext cx="10721455" cy="51042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en-US" sz="4000" dirty="0" smtClean="0"/>
          </a:p>
          <a:p>
            <a:pPr marL="0" indent="0" algn="ctr">
              <a:buNone/>
            </a:pPr>
            <a:r>
              <a:rPr lang="en-US" altLang="en-US" sz="4000" dirty="0" smtClean="0"/>
              <a:t>Why does the auxiliary, </a:t>
            </a:r>
          </a:p>
          <a:p>
            <a:pPr marL="0" indent="0" algn="ctr">
              <a:buNone/>
            </a:pPr>
            <a:r>
              <a:rPr lang="en-US" altLang="en-US" sz="4000" dirty="0" smtClean="0"/>
              <a:t>which has already undergone agreement </a:t>
            </a:r>
          </a:p>
          <a:p>
            <a:pPr marL="0" indent="0" algn="ctr">
              <a:buNone/>
            </a:pPr>
            <a:r>
              <a:rPr lang="en-US" altLang="en-US" sz="4000" dirty="0" smtClean="0"/>
              <a:t>with the phrase in [Spec TP], </a:t>
            </a:r>
          </a:p>
          <a:p>
            <a:pPr marL="0" indent="0" algn="ctr">
              <a:buNone/>
            </a:pPr>
            <a:r>
              <a:rPr lang="en-US" altLang="en-US" sz="4000" dirty="0" smtClean="0"/>
              <a:t>seem to care about agreement </a:t>
            </a:r>
          </a:p>
          <a:p>
            <a:pPr marL="0" indent="0" algn="ctr">
              <a:buNone/>
            </a:pPr>
            <a:r>
              <a:rPr lang="en-US" altLang="en-US" sz="4000" dirty="0" smtClean="0"/>
              <a:t>with its phonological host?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FDSL 12.5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69A6-AEED-47AD-94DB-FCB81A5B83F5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8199" y="1963271"/>
            <a:ext cx="10833848" cy="4020670"/>
          </a:xfrm>
          <a:prstGeom prst="rect">
            <a:avLst/>
          </a:prstGeom>
          <a:noFill/>
          <a:ln w="31750" cap="rnd" cmpd="thickThin">
            <a:prstDash val="solid"/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9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5269</TotalTime>
  <Words>3859</Words>
  <Application>Microsoft Office PowerPoint</Application>
  <PresentationFormat>Widescreen</PresentationFormat>
  <Paragraphs>563</Paragraphs>
  <Slides>49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5" baseType="lpstr">
      <vt:lpstr>Arial</vt:lpstr>
      <vt:lpstr>Calibri</vt:lpstr>
      <vt:lpstr>Calibri Light</vt:lpstr>
      <vt:lpstr>Symbol</vt:lpstr>
      <vt:lpstr>Wingdings</vt:lpstr>
      <vt:lpstr>Office Theme</vt:lpstr>
      <vt:lpstr>  Auxiliary clitics in coordinated subjects:  AGREE – SPLIT – REPEAT </vt:lpstr>
      <vt:lpstr>Overview of the talk</vt:lpstr>
      <vt:lpstr>Overview of the talk</vt:lpstr>
      <vt:lpstr>The puzzle</vt:lpstr>
      <vt:lpstr>An assumption: Clitic placement mechanism</vt:lpstr>
      <vt:lpstr>Clitic placement mechanism: illustration</vt:lpstr>
      <vt:lpstr>The puzzle</vt:lpstr>
      <vt:lpstr>The puzzle</vt:lpstr>
      <vt:lpstr>The puzzle</vt:lpstr>
      <vt:lpstr>The analysis: Background Agreement and the position of the subject</vt:lpstr>
      <vt:lpstr>The analysis: Background Agreement and the position of the subject</vt:lpstr>
      <vt:lpstr>The analysis: Background Agreement and the position of the subject</vt:lpstr>
      <vt:lpstr>The analysis: Background Agree and agreement verification</vt:lpstr>
      <vt:lpstr>The analysis: Background Agree and agreement verification</vt:lpstr>
      <vt:lpstr>Proposal Agree and verification</vt:lpstr>
      <vt:lpstr>Proposal: Agree and verification</vt:lpstr>
      <vt:lpstr>Proposal:  Agree and verification</vt:lpstr>
      <vt:lpstr>Proposal:  Agree and verification</vt:lpstr>
      <vt:lpstr>Refinement I: Morphological verification</vt:lpstr>
      <vt:lpstr>Refinement I: Morphological verification</vt:lpstr>
      <vt:lpstr>Refinement I: Morphological verification</vt:lpstr>
      <vt:lpstr>Refinement I: Morphological verification</vt:lpstr>
      <vt:lpstr>Refinement II: Locus of verification</vt:lpstr>
      <vt:lpstr>Refinement II: Locus of verification</vt:lpstr>
      <vt:lpstr>An illustration: A case of morphological match</vt:lpstr>
      <vt:lpstr>An illustration: A case of morphological match</vt:lpstr>
      <vt:lpstr>An illustration: A case of morphological mismatch</vt:lpstr>
      <vt:lpstr>An illustration: A case of morphological mismatch</vt:lpstr>
      <vt:lpstr>An illustration: A case of syncretic match</vt:lpstr>
      <vt:lpstr>An illustration: A case of syncretic match</vt:lpstr>
      <vt:lpstr>Interim summary</vt:lpstr>
      <vt:lpstr>Morphological verification is late: NOM-ACC syncretic objects</vt:lpstr>
      <vt:lpstr>Morphological verification is late: NOM-ACC syncretic objects</vt:lpstr>
      <vt:lpstr>Morphological verification is late: DP-internal agreement</vt:lpstr>
      <vt:lpstr>Morphological verification is late: Wrap up</vt:lpstr>
      <vt:lpstr>Morphological verification is not restricted to T0: Long-distance moved complex subjects</vt:lpstr>
      <vt:lpstr>Morphological verification is not restricted to T0: Long-distance moved complex subjects</vt:lpstr>
      <vt:lpstr>Morphological verification is not restricted to T0: Long-distance moved complex subjects</vt:lpstr>
      <vt:lpstr>Morphological verification is early (precedes linearization/Spellout)</vt:lpstr>
      <vt:lpstr>Morphological verification is early (precedes linearization/Spellout)</vt:lpstr>
      <vt:lpstr>Clitic placement mechanism applied to (27)/(28)</vt:lpstr>
      <vt:lpstr>Morphological verification is early (precedes linearization/Spellout)</vt:lpstr>
      <vt:lpstr>Morphological verification is early (precedes linearization/Spellout)</vt:lpstr>
      <vt:lpstr>Implications</vt:lpstr>
      <vt:lpstr>Conclusions</vt:lpstr>
      <vt:lpstr>PowerPoint Presentation</vt:lpstr>
      <vt:lpstr>References</vt:lpstr>
      <vt:lpstr>PowerPoint Presentation</vt:lpstr>
      <vt:lpstr>Informal online survey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Auxiliary clitics in coordinated subjects:  AGREE – SPLIT – REPEAT</dc:title>
  <dc:creator>Martina</dc:creator>
  <cp:lastModifiedBy>Martina</cp:lastModifiedBy>
  <cp:revision>604</cp:revision>
  <dcterms:created xsi:type="dcterms:W3CDTF">2017-11-24T16:40:30Z</dcterms:created>
  <dcterms:modified xsi:type="dcterms:W3CDTF">2017-12-08T21:42:30Z</dcterms:modified>
</cp:coreProperties>
</file>